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23"/>
  </p:notesMasterIdLst>
  <p:sldIdLst>
    <p:sldId id="256" r:id="rId2"/>
    <p:sldId id="257" r:id="rId3"/>
    <p:sldId id="258" r:id="rId4"/>
    <p:sldId id="274" r:id="rId5"/>
    <p:sldId id="260" r:id="rId6"/>
    <p:sldId id="275" r:id="rId7"/>
    <p:sldId id="277" r:id="rId8"/>
    <p:sldId id="279" r:id="rId9"/>
    <p:sldId id="261" r:id="rId10"/>
    <p:sldId id="265" r:id="rId11"/>
    <p:sldId id="264" r:id="rId12"/>
    <p:sldId id="262" r:id="rId13"/>
    <p:sldId id="263" r:id="rId14"/>
    <p:sldId id="270" r:id="rId15"/>
    <p:sldId id="272" r:id="rId16"/>
    <p:sldId id="271" r:id="rId17"/>
    <p:sldId id="273" r:id="rId18"/>
    <p:sldId id="278" r:id="rId19"/>
    <p:sldId id="268" r:id="rId20"/>
    <p:sldId id="266"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6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www.lederweb.dk/ledelseifront/"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lederweb.dk/ledelseifront/"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1A86CE-51B1-4EFD-820D-BBEA6F62B4F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a-DK"/>
        </a:p>
      </dgm:t>
    </dgm:pt>
    <dgm:pt modelId="{F88AC9DE-C38D-4797-BF9F-5B37D00C37DD}">
      <dgm:prSet phldrT="[Tekst]" custT="1"/>
      <dgm:spPr>
        <a:solidFill>
          <a:schemeClr val="accent4"/>
        </a:solidFill>
        <a:effectLst>
          <a:glow rad="63500">
            <a:schemeClr val="accent5">
              <a:satMod val="175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1800" dirty="0">
              <a:effectLst/>
              <a:latin typeface="Aptos" panose="020B0004020202020204" pitchFamily="34" charset="0"/>
              <a:ea typeface="Aptos" panose="020B0004020202020204" pitchFamily="34" charset="0"/>
              <a:cs typeface="Times New Roman" panose="02020603050405020304" pitchFamily="18" charset="0"/>
            </a:rPr>
            <a:t>Et kvantitativ survey blandt 269 ledere om deres tidsanvendelse på ledelsesopgaver</a:t>
          </a:r>
        </a:p>
        <a:p>
          <a:pPr marL="0" defTabSz="2533650">
            <a:lnSpc>
              <a:spcPct val="90000"/>
            </a:lnSpc>
            <a:spcBef>
              <a:spcPct val="0"/>
            </a:spcBef>
            <a:spcAft>
              <a:spcPct val="35000"/>
            </a:spcAft>
            <a:buNone/>
          </a:pPr>
          <a:endParaRPr lang="da-DK" sz="1500" dirty="0"/>
        </a:p>
      </dgm:t>
    </dgm:pt>
    <dgm:pt modelId="{ED6DB270-C43A-4537-A5D7-E28C56D06A44}" type="parTrans" cxnId="{04149F79-7B30-4373-B878-C4A1153BF02B}">
      <dgm:prSet/>
      <dgm:spPr/>
      <dgm:t>
        <a:bodyPr/>
        <a:lstStyle/>
        <a:p>
          <a:endParaRPr lang="da-DK"/>
        </a:p>
      </dgm:t>
    </dgm:pt>
    <dgm:pt modelId="{A6E307FB-C22D-4234-B2CA-2C397026580E}" type="sibTrans" cxnId="{04149F79-7B30-4373-B878-C4A1153BF02B}">
      <dgm:prSet/>
      <dgm:spPr/>
      <dgm:t>
        <a:bodyPr/>
        <a:lstStyle/>
        <a:p>
          <a:endParaRPr lang="da-DK"/>
        </a:p>
      </dgm:t>
    </dgm:pt>
    <dgm:pt modelId="{2FD7775D-527F-45AA-8381-93D4E2A8115F}">
      <dgm:prSet phldrT="[Tekst]" custT="1"/>
      <dgm:spPr>
        <a:solidFill>
          <a:schemeClr val="accent4"/>
        </a:solidFill>
        <a:effectLst>
          <a:glow rad="101600">
            <a:schemeClr val="accent5">
              <a:satMod val="175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1800" dirty="0">
              <a:effectLst/>
              <a:latin typeface="Aptos" panose="020B0004020202020204" pitchFamily="34" charset="0"/>
              <a:ea typeface="Aptos" panose="020B0004020202020204" pitchFamily="34" charset="0"/>
              <a:cs typeface="Times New Roman" panose="02020603050405020304" pitchFamily="18" charset="0"/>
            </a:rPr>
            <a:t>En kvalitativ analyse bestående af interview med 22 niveau 3-ledere</a:t>
          </a:r>
        </a:p>
        <a:p>
          <a:pPr marL="0" defTabSz="800100">
            <a:lnSpc>
              <a:spcPct val="90000"/>
            </a:lnSpc>
            <a:spcBef>
              <a:spcPct val="0"/>
            </a:spcBef>
            <a:spcAft>
              <a:spcPct val="35000"/>
            </a:spcAft>
            <a:buNone/>
          </a:pPr>
          <a:endParaRPr lang="da-DK" sz="1500" dirty="0"/>
        </a:p>
      </dgm:t>
    </dgm:pt>
    <dgm:pt modelId="{0C607B91-811A-473E-ABFF-8BCF1EC0D610}" type="parTrans" cxnId="{5C9F478B-42BE-4206-832F-0039DA7D1E53}">
      <dgm:prSet/>
      <dgm:spPr/>
      <dgm:t>
        <a:bodyPr/>
        <a:lstStyle/>
        <a:p>
          <a:endParaRPr lang="da-DK"/>
        </a:p>
      </dgm:t>
    </dgm:pt>
    <dgm:pt modelId="{BE225E8E-4F53-4423-AD6D-ABA28D0B81A8}" type="sibTrans" cxnId="{5C9F478B-42BE-4206-832F-0039DA7D1E53}">
      <dgm:prSet/>
      <dgm:spPr/>
      <dgm:t>
        <a:bodyPr/>
        <a:lstStyle/>
        <a:p>
          <a:endParaRPr lang="da-DK"/>
        </a:p>
      </dgm:t>
    </dgm:pt>
    <dgm:pt modelId="{BF4CC639-5907-4575-8013-C8A80FB1D070}">
      <dgm:prSet phldrT="[Tekst]" custT="1"/>
      <dgm:spPr>
        <a:solidFill>
          <a:schemeClr val="accent4"/>
        </a:solidFill>
        <a:effectLst>
          <a:glow rad="101600">
            <a:schemeClr val="accent5">
              <a:satMod val="175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1800" dirty="0">
              <a:effectLst/>
              <a:latin typeface="Aptos" panose="020B0004020202020204" pitchFamily="34" charset="0"/>
              <a:ea typeface="Aptos" panose="020B0004020202020204" pitchFamily="34" charset="0"/>
              <a:cs typeface="Times New Roman" panose="02020603050405020304" pitchFamily="18" charset="0"/>
            </a:rPr>
            <a:t>En analyse af vilkårsbilledet 2030 for lederne i frontlinjen</a:t>
          </a:r>
        </a:p>
        <a:p>
          <a:pPr marL="0" defTabSz="800100">
            <a:lnSpc>
              <a:spcPct val="90000"/>
            </a:lnSpc>
            <a:spcBef>
              <a:spcPct val="0"/>
            </a:spcBef>
            <a:spcAft>
              <a:spcPct val="35000"/>
            </a:spcAft>
            <a:buNone/>
          </a:pPr>
          <a:endParaRPr lang="da-DK" sz="1500" dirty="0"/>
        </a:p>
      </dgm:t>
    </dgm:pt>
    <dgm:pt modelId="{D06F9B1D-C065-47AE-A84B-CF3DD241487A}" type="parTrans" cxnId="{34E40BF2-AB84-4F4E-B761-93AB5C7BDD9E}">
      <dgm:prSet/>
      <dgm:spPr/>
      <dgm:t>
        <a:bodyPr/>
        <a:lstStyle/>
        <a:p>
          <a:endParaRPr lang="da-DK"/>
        </a:p>
      </dgm:t>
    </dgm:pt>
    <dgm:pt modelId="{52F78DF4-2115-4EF1-AAF6-209304390E84}" type="sibTrans" cxnId="{34E40BF2-AB84-4F4E-B761-93AB5C7BDD9E}">
      <dgm:prSet/>
      <dgm:spPr/>
      <dgm:t>
        <a:bodyPr/>
        <a:lstStyle/>
        <a:p>
          <a:endParaRPr lang="da-DK"/>
        </a:p>
      </dgm:t>
    </dgm:pt>
    <dgm:pt modelId="{3DA425D1-CBC4-4B1B-BDD9-65A68F2DBA3F}">
      <dgm:prSet phldrT="[Tekst]" custT="1"/>
      <dgm:spPr>
        <a:solidFill>
          <a:schemeClr val="accent4">
            <a:lumMod val="75000"/>
          </a:schemeClr>
        </a:solidFill>
        <a:effectLst>
          <a:glow rad="101600">
            <a:schemeClr val="accent5">
              <a:satMod val="175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1800">
              <a:solidFill>
                <a:schemeClr val="bg1"/>
              </a:solidFill>
              <a:latin typeface="Aptos" panose="020B0004020202020204" pitchFamily="34" charset="0"/>
              <a:ea typeface="Aptos" panose="020B0004020202020204" pitchFamily="34" charset="0"/>
              <a:cs typeface="Times New Roman" panose="02020603050405020304" pitchFamily="18" charset="0"/>
            </a:rPr>
            <a:t>U</a:t>
          </a:r>
          <a:r>
            <a:rPr lang="da-DK" sz="1800">
              <a:solidFill>
                <a:schemeClr val="bg1"/>
              </a:solidFill>
              <a:effectLst/>
              <a:latin typeface="Aptos" panose="020B0004020202020204" pitchFamily="34" charset="0"/>
              <a:ea typeface="Aptos" panose="020B0004020202020204" pitchFamily="34" charset="0"/>
              <a:cs typeface="Times New Roman" panose="02020603050405020304" pitchFamily="18" charset="0"/>
            </a:rPr>
            <a:t>dgivelsen af magasinet</a:t>
          </a:r>
        </a:p>
        <a:p>
          <a:pPr marL="0" marR="0" lvl="0" indent="0" defTabSz="914400" eaLnBrk="1" fontAlgn="auto" latinLnBrk="0" hangingPunct="1">
            <a:lnSpc>
              <a:spcPct val="100000"/>
            </a:lnSpc>
            <a:spcBef>
              <a:spcPts val="0"/>
            </a:spcBef>
            <a:spcAft>
              <a:spcPts val="0"/>
            </a:spcAft>
            <a:buClrTx/>
            <a:buSzTx/>
            <a:buFontTx/>
            <a:buNone/>
            <a:tabLst/>
            <a:defRPr/>
          </a:pPr>
          <a:r>
            <a:rPr lang="da-DK" sz="180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a-DK" sz="1800" u="sng">
              <a:solidFill>
                <a:schemeClr val="bg1"/>
              </a:solidFill>
              <a:effectLst/>
              <a:latin typeface="Aptos" panose="020B0004020202020204" pitchFamily="34" charset="0"/>
              <a:ea typeface="Aptos" panose="020B0004020202020204" pitchFamily="34" charset="0"/>
              <a:cs typeface="Times New Roman" panose="02020603050405020304" pitchFamily="18" charset="0"/>
              <a:hlinkClick xmlns:r="http://schemas.openxmlformats.org/officeDocument/2006/relationships" r:id="rId1">
                <a:extLst>
                  <a:ext uri="{A12FA001-AC4F-418D-AE19-62706E023703}">
                    <ahyp:hlinkClr xmlns:ahyp="http://schemas.microsoft.com/office/drawing/2018/hyperlinkcolor" val="tx"/>
                  </a:ext>
                </a:extLst>
              </a:hlinkClick>
            </a:rPr>
            <a:t>‘Ledelse i frontlinjen’</a:t>
          </a:r>
          <a:endParaRPr lang="da-DK" sz="18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defTabSz="800100">
            <a:lnSpc>
              <a:spcPct val="90000"/>
            </a:lnSpc>
            <a:spcBef>
              <a:spcPct val="0"/>
            </a:spcBef>
            <a:spcAft>
              <a:spcPct val="35000"/>
            </a:spcAft>
            <a:buNone/>
          </a:pPr>
          <a:endParaRPr lang="da-DK" sz="1500" dirty="0"/>
        </a:p>
      </dgm:t>
    </dgm:pt>
    <dgm:pt modelId="{CBEA1498-C524-4EF1-AAAA-CB73F8C6D7DE}" type="parTrans" cxnId="{3F02EC7B-AC60-4095-907D-0CC534035E7D}">
      <dgm:prSet/>
      <dgm:spPr/>
      <dgm:t>
        <a:bodyPr/>
        <a:lstStyle/>
        <a:p>
          <a:endParaRPr lang="da-DK"/>
        </a:p>
      </dgm:t>
    </dgm:pt>
    <dgm:pt modelId="{DE9F4CDD-0698-46B1-9BB7-C7D5E221AE48}" type="sibTrans" cxnId="{3F02EC7B-AC60-4095-907D-0CC534035E7D}">
      <dgm:prSet/>
      <dgm:spPr/>
      <dgm:t>
        <a:bodyPr/>
        <a:lstStyle/>
        <a:p>
          <a:endParaRPr lang="da-DK"/>
        </a:p>
      </dgm:t>
    </dgm:pt>
    <dgm:pt modelId="{07EE806E-42F5-4BAA-BB3A-A700BE21621F}">
      <dgm:prSet phldrT="[Tekst]" custT="1"/>
      <dgm:spPr>
        <a:solidFill>
          <a:schemeClr val="accent4">
            <a:lumMod val="75000"/>
          </a:schemeClr>
        </a:solidFill>
        <a:effectLst>
          <a:glow rad="101600">
            <a:schemeClr val="accent5">
              <a:satMod val="175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1800" dirty="0">
              <a:latin typeface="Aptos" panose="020B0004020202020204" pitchFamily="34" charset="0"/>
              <a:ea typeface="Aptos" panose="020B0004020202020204" pitchFamily="34" charset="0"/>
              <a:cs typeface="Times New Roman" panose="02020603050405020304" pitchFamily="18" charset="0"/>
            </a:rPr>
            <a:t>Udgivelse på Lederweb af seks interviews med kommunale topledere om frontlinjeledelse</a:t>
          </a:r>
          <a:endParaRPr lang="da-DK" sz="1800" dirty="0"/>
        </a:p>
        <a:p>
          <a:pPr marL="0" defTabSz="800100">
            <a:lnSpc>
              <a:spcPct val="90000"/>
            </a:lnSpc>
            <a:spcBef>
              <a:spcPct val="0"/>
            </a:spcBef>
            <a:spcAft>
              <a:spcPct val="35000"/>
            </a:spcAft>
            <a:buNone/>
          </a:pPr>
          <a:endParaRPr lang="da-DK" sz="1500" dirty="0"/>
        </a:p>
      </dgm:t>
    </dgm:pt>
    <dgm:pt modelId="{41A7DB07-E303-4504-818F-41B1BB274F3E}" type="parTrans" cxnId="{A69F3629-C848-45A4-8800-EBBE3D3E3CA6}">
      <dgm:prSet/>
      <dgm:spPr/>
      <dgm:t>
        <a:bodyPr/>
        <a:lstStyle/>
        <a:p>
          <a:endParaRPr lang="da-DK"/>
        </a:p>
      </dgm:t>
    </dgm:pt>
    <dgm:pt modelId="{F08814A0-52B2-4060-B2A7-8DA7D4E4482B}" type="sibTrans" cxnId="{A69F3629-C848-45A4-8800-EBBE3D3E3CA6}">
      <dgm:prSet/>
      <dgm:spPr/>
      <dgm:t>
        <a:bodyPr/>
        <a:lstStyle/>
        <a:p>
          <a:endParaRPr lang="da-DK"/>
        </a:p>
      </dgm:t>
    </dgm:pt>
    <dgm:pt modelId="{F958F5FE-50DF-4C25-8151-B289A1FE57DB}" type="pres">
      <dgm:prSet presAssocID="{AA1A86CE-51B1-4EFD-820D-BBEA6F62B4F6}" presName="diagram" presStyleCnt="0">
        <dgm:presLayoutVars>
          <dgm:dir/>
          <dgm:resizeHandles val="exact"/>
        </dgm:presLayoutVars>
      </dgm:prSet>
      <dgm:spPr/>
    </dgm:pt>
    <dgm:pt modelId="{F7C49F7B-81CE-49E2-ADAB-2913CFDB4391}" type="pres">
      <dgm:prSet presAssocID="{F88AC9DE-C38D-4797-BF9F-5B37D00C37DD}" presName="node" presStyleLbl="node1" presStyleIdx="0" presStyleCnt="5">
        <dgm:presLayoutVars>
          <dgm:bulletEnabled val="1"/>
        </dgm:presLayoutVars>
      </dgm:prSet>
      <dgm:spPr/>
    </dgm:pt>
    <dgm:pt modelId="{A6FF27AB-3727-4B0D-A842-3F43F52596B5}" type="pres">
      <dgm:prSet presAssocID="{A6E307FB-C22D-4234-B2CA-2C397026580E}" presName="sibTrans" presStyleCnt="0"/>
      <dgm:spPr/>
    </dgm:pt>
    <dgm:pt modelId="{C2E50BF7-3FEF-49D4-97C4-9073E45088C2}" type="pres">
      <dgm:prSet presAssocID="{2FD7775D-527F-45AA-8381-93D4E2A8115F}" presName="node" presStyleLbl="node1" presStyleIdx="1" presStyleCnt="5">
        <dgm:presLayoutVars>
          <dgm:bulletEnabled val="1"/>
        </dgm:presLayoutVars>
      </dgm:prSet>
      <dgm:spPr/>
    </dgm:pt>
    <dgm:pt modelId="{EC4D3B12-6E20-4759-B49E-239CD9C219CD}" type="pres">
      <dgm:prSet presAssocID="{BE225E8E-4F53-4423-AD6D-ABA28D0B81A8}" presName="sibTrans" presStyleCnt="0"/>
      <dgm:spPr/>
    </dgm:pt>
    <dgm:pt modelId="{B9404190-E53C-42FB-B2D1-6F6B30C1DC2B}" type="pres">
      <dgm:prSet presAssocID="{BF4CC639-5907-4575-8013-C8A80FB1D070}" presName="node" presStyleLbl="node1" presStyleIdx="2" presStyleCnt="5">
        <dgm:presLayoutVars>
          <dgm:bulletEnabled val="1"/>
        </dgm:presLayoutVars>
      </dgm:prSet>
      <dgm:spPr/>
    </dgm:pt>
    <dgm:pt modelId="{48770615-760A-4A31-A794-23B165B3F5C5}" type="pres">
      <dgm:prSet presAssocID="{52F78DF4-2115-4EF1-AAF6-209304390E84}" presName="sibTrans" presStyleCnt="0"/>
      <dgm:spPr/>
    </dgm:pt>
    <dgm:pt modelId="{D4F76E16-C168-4124-A1A9-6A04D76B32B2}" type="pres">
      <dgm:prSet presAssocID="{3DA425D1-CBC4-4B1B-BDD9-65A68F2DBA3F}" presName="node" presStyleLbl="node1" presStyleIdx="3" presStyleCnt="5" custLinFactNeighborX="1210" custLinFactNeighborY="1978">
        <dgm:presLayoutVars>
          <dgm:bulletEnabled val="1"/>
        </dgm:presLayoutVars>
      </dgm:prSet>
      <dgm:spPr/>
    </dgm:pt>
    <dgm:pt modelId="{AB36BC8F-3697-4D30-B569-A4135BD3EE5A}" type="pres">
      <dgm:prSet presAssocID="{DE9F4CDD-0698-46B1-9BB7-C7D5E221AE48}" presName="sibTrans" presStyleCnt="0"/>
      <dgm:spPr/>
    </dgm:pt>
    <dgm:pt modelId="{E6A30E7E-309C-4257-8E25-317C1694E1B4}" type="pres">
      <dgm:prSet presAssocID="{07EE806E-42F5-4BAA-BB3A-A700BE21621F}" presName="node" presStyleLbl="node1" presStyleIdx="4" presStyleCnt="5">
        <dgm:presLayoutVars>
          <dgm:bulletEnabled val="1"/>
        </dgm:presLayoutVars>
      </dgm:prSet>
      <dgm:spPr/>
    </dgm:pt>
  </dgm:ptLst>
  <dgm:cxnLst>
    <dgm:cxn modelId="{AD479726-71C5-47E5-8703-679E2B712D3A}" type="presOf" srcId="{2FD7775D-527F-45AA-8381-93D4E2A8115F}" destId="{C2E50BF7-3FEF-49D4-97C4-9073E45088C2}" srcOrd="0" destOrd="0" presId="urn:microsoft.com/office/officeart/2005/8/layout/default"/>
    <dgm:cxn modelId="{A69F3629-C848-45A4-8800-EBBE3D3E3CA6}" srcId="{AA1A86CE-51B1-4EFD-820D-BBEA6F62B4F6}" destId="{07EE806E-42F5-4BAA-BB3A-A700BE21621F}" srcOrd="4" destOrd="0" parTransId="{41A7DB07-E303-4504-818F-41B1BB274F3E}" sibTransId="{F08814A0-52B2-4060-B2A7-8DA7D4E4482B}"/>
    <dgm:cxn modelId="{04149F79-7B30-4373-B878-C4A1153BF02B}" srcId="{AA1A86CE-51B1-4EFD-820D-BBEA6F62B4F6}" destId="{F88AC9DE-C38D-4797-BF9F-5B37D00C37DD}" srcOrd="0" destOrd="0" parTransId="{ED6DB270-C43A-4537-A5D7-E28C56D06A44}" sibTransId="{A6E307FB-C22D-4234-B2CA-2C397026580E}"/>
    <dgm:cxn modelId="{3F02EC7B-AC60-4095-907D-0CC534035E7D}" srcId="{AA1A86CE-51B1-4EFD-820D-BBEA6F62B4F6}" destId="{3DA425D1-CBC4-4B1B-BDD9-65A68F2DBA3F}" srcOrd="3" destOrd="0" parTransId="{CBEA1498-C524-4EF1-AAAA-CB73F8C6D7DE}" sibTransId="{DE9F4CDD-0698-46B1-9BB7-C7D5E221AE48}"/>
    <dgm:cxn modelId="{5C9F478B-42BE-4206-832F-0039DA7D1E53}" srcId="{AA1A86CE-51B1-4EFD-820D-BBEA6F62B4F6}" destId="{2FD7775D-527F-45AA-8381-93D4E2A8115F}" srcOrd="1" destOrd="0" parTransId="{0C607B91-811A-473E-ABFF-8BCF1EC0D610}" sibTransId="{BE225E8E-4F53-4423-AD6D-ABA28D0B81A8}"/>
    <dgm:cxn modelId="{775B98C3-CFC6-49D4-9E75-EC51919161AF}" type="presOf" srcId="{AA1A86CE-51B1-4EFD-820D-BBEA6F62B4F6}" destId="{F958F5FE-50DF-4C25-8151-B289A1FE57DB}" srcOrd="0" destOrd="0" presId="urn:microsoft.com/office/officeart/2005/8/layout/default"/>
    <dgm:cxn modelId="{D01835C8-0E82-4AF7-9D82-C0AFF732F597}" type="presOf" srcId="{07EE806E-42F5-4BAA-BB3A-A700BE21621F}" destId="{E6A30E7E-309C-4257-8E25-317C1694E1B4}" srcOrd="0" destOrd="0" presId="urn:microsoft.com/office/officeart/2005/8/layout/default"/>
    <dgm:cxn modelId="{8E3E57F0-A222-4A62-A126-438FEC9C8EE0}" type="presOf" srcId="{BF4CC639-5907-4575-8013-C8A80FB1D070}" destId="{B9404190-E53C-42FB-B2D1-6F6B30C1DC2B}" srcOrd="0" destOrd="0" presId="urn:microsoft.com/office/officeart/2005/8/layout/default"/>
    <dgm:cxn modelId="{34E40BF2-AB84-4F4E-B761-93AB5C7BDD9E}" srcId="{AA1A86CE-51B1-4EFD-820D-BBEA6F62B4F6}" destId="{BF4CC639-5907-4575-8013-C8A80FB1D070}" srcOrd="2" destOrd="0" parTransId="{D06F9B1D-C065-47AE-A84B-CF3DD241487A}" sibTransId="{52F78DF4-2115-4EF1-AAF6-209304390E84}"/>
    <dgm:cxn modelId="{E716E2F4-FF65-4952-ABD9-21A9FDF71FC1}" type="presOf" srcId="{3DA425D1-CBC4-4B1B-BDD9-65A68F2DBA3F}" destId="{D4F76E16-C168-4124-A1A9-6A04D76B32B2}" srcOrd="0" destOrd="0" presId="urn:microsoft.com/office/officeart/2005/8/layout/default"/>
    <dgm:cxn modelId="{E8CBCEF9-3FC5-4D00-A2E2-A4DDF4C24BF5}" type="presOf" srcId="{F88AC9DE-C38D-4797-BF9F-5B37D00C37DD}" destId="{F7C49F7B-81CE-49E2-ADAB-2913CFDB4391}" srcOrd="0" destOrd="0" presId="urn:microsoft.com/office/officeart/2005/8/layout/default"/>
    <dgm:cxn modelId="{675A2BB6-1250-4793-B03E-4ECE4BDB64FA}" type="presParOf" srcId="{F958F5FE-50DF-4C25-8151-B289A1FE57DB}" destId="{F7C49F7B-81CE-49E2-ADAB-2913CFDB4391}" srcOrd="0" destOrd="0" presId="urn:microsoft.com/office/officeart/2005/8/layout/default"/>
    <dgm:cxn modelId="{F7631573-2A0C-4B43-8690-5DD7B98AE614}" type="presParOf" srcId="{F958F5FE-50DF-4C25-8151-B289A1FE57DB}" destId="{A6FF27AB-3727-4B0D-A842-3F43F52596B5}" srcOrd="1" destOrd="0" presId="urn:microsoft.com/office/officeart/2005/8/layout/default"/>
    <dgm:cxn modelId="{B3F653EA-2FB7-41BF-BB67-C8D45B2DCE90}" type="presParOf" srcId="{F958F5FE-50DF-4C25-8151-B289A1FE57DB}" destId="{C2E50BF7-3FEF-49D4-97C4-9073E45088C2}" srcOrd="2" destOrd="0" presId="urn:microsoft.com/office/officeart/2005/8/layout/default"/>
    <dgm:cxn modelId="{BE7C7E61-EC7E-4A49-A219-F27E6E305F62}" type="presParOf" srcId="{F958F5FE-50DF-4C25-8151-B289A1FE57DB}" destId="{EC4D3B12-6E20-4759-B49E-239CD9C219CD}" srcOrd="3" destOrd="0" presId="urn:microsoft.com/office/officeart/2005/8/layout/default"/>
    <dgm:cxn modelId="{BBE38A60-6496-4881-B5AF-633925CE315B}" type="presParOf" srcId="{F958F5FE-50DF-4C25-8151-B289A1FE57DB}" destId="{B9404190-E53C-42FB-B2D1-6F6B30C1DC2B}" srcOrd="4" destOrd="0" presId="urn:microsoft.com/office/officeart/2005/8/layout/default"/>
    <dgm:cxn modelId="{F68AE2A8-3358-4C74-BDCD-1F12D5B1AE7A}" type="presParOf" srcId="{F958F5FE-50DF-4C25-8151-B289A1FE57DB}" destId="{48770615-760A-4A31-A794-23B165B3F5C5}" srcOrd="5" destOrd="0" presId="urn:microsoft.com/office/officeart/2005/8/layout/default"/>
    <dgm:cxn modelId="{9B46A054-ADCF-4811-9421-6A420A31E2E4}" type="presParOf" srcId="{F958F5FE-50DF-4C25-8151-B289A1FE57DB}" destId="{D4F76E16-C168-4124-A1A9-6A04D76B32B2}" srcOrd="6" destOrd="0" presId="urn:microsoft.com/office/officeart/2005/8/layout/default"/>
    <dgm:cxn modelId="{02CBB091-57B1-4EFD-A49C-049575C10276}" type="presParOf" srcId="{F958F5FE-50DF-4C25-8151-B289A1FE57DB}" destId="{AB36BC8F-3697-4D30-B569-A4135BD3EE5A}" srcOrd="7" destOrd="0" presId="urn:microsoft.com/office/officeart/2005/8/layout/default"/>
    <dgm:cxn modelId="{ED317D55-FAE5-4799-99D3-B876D92A836F}" type="presParOf" srcId="{F958F5FE-50DF-4C25-8151-B289A1FE57DB}" destId="{E6A30E7E-309C-4257-8E25-317C1694E1B4}" srcOrd="8"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49F7B-81CE-49E2-ADAB-2913CFDB4391}">
      <dsp:nvSpPr>
        <dsp:cNvPr id="0" name=""/>
        <dsp:cNvSpPr/>
      </dsp:nvSpPr>
      <dsp:spPr>
        <a:xfrm>
          <a:off x="0" y="58109"/>
          <a:ext cx="2625392" cy="1575235"/>
        </a:xfrm>
        <a:prstGeom prst="rect">
          <a:avLst/>
        </a:prstGeom>
        <a:solidFill>
          <a:schemeClr val="accent4"/>
        </a:solidFill>
        <a:ln w="12700" cap="flat" cmpd="sng" algn="ctr">
          <a:solidFill>
            <a:schemeClr val="lt1">
              <a:hueOff val="0"/>
              <a:satOff val="0"/>
              <a:lumOff val="0"/>
              <a:alphaOff val="0"/>
            </a:schemeClr>
          </a:solidFill>
          <a:prstDash val="solid"/>
          <a:miter lim="800000"/>
        </a:ln>
        <a:effectLst>
          <a:glow rad="635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da-DK" sz="1800" kern="1200" dirty="0">
              <a:effectLst/>
              <a:latin typeface="Aptos" panose="020B0004020202020204" pitchFamily="34" charset="0"/>
              <a:ea typeface="Aptos" panose="020B0004020202020204" pitchFamily="34" charset="0"/>
              <a:cs typeface="Times New Roman" panose="02020603050405020304" pitchFamily="18" charset="0"/>
            </a:rPr>
            <a:t>Et kvantitativ survey blandt 269 ledere om deres tidsanvendelse på ledelsesopgaver</a:t>
          </a:r>
        </a:p>
        <a:p>
          <a:pPr marL="0" algn="ctr" defTabSz="2533650">
            <a:lnSpc>
              <a:spcPct val="90000"/>
            </a:lnSpc>
            <a:spcBef>
              <a:spcPct val="0"/>
            </a:spcBef>
            <a:spcAft>
              <a:spcPct val="35000"/>
            </a:spcAft>
            <a:buNone/>
          </a:pPr>
          <a:endParaRPr lang="da-DK" sz="1500" kern="1200" dirty="0"/>
        </a:p>
      </dsp:txBody>
      <dsp:txXfrm>
        <a:off x="0" y="58109"/>
        <a:ext cx="2625392" cy="1575235"/>
      </dsp:txXfrm>
    </dsp:sp>
    <dsp:sp modelId="{C2E50BF7-3FEF-49D4-97C4-9073E45088C2}">
      <dsp:nvSpPr>
        <dsp:cNvPr id="0" name=""/>
        <dsp:cNvSpPr/>
      </dsp:nvSpPr>
      <dsp:spPr>
        <a:xfrm>
          <a:off x="2887931" y="58109"/>
          <a:ext cx="2625392" cy="1575235"/>
        </a:xfrm>
        <a:prstGeom prst="rect">
          <a:avLst/>
        </a:prstGeom>
        <a:solidFill>
          <a:schemeClr val="accent4"/>
        </a:solidFill>
        <a:ln w="12700" cap="flat" cmpd="sng" algn="ctr">
          <a:solidFill>
            <a:schemeClr val="lt1">
              <a:hueOff val="0"/>
              <a:satOff val="0"/>
              <a:lumOff val="0"/>
              <a:alphaOff val="0"/>
            </a:schemeClr>
          </a:solidFill>
          <a:prstDash val="solid"/>
          <a:miter lim="800000"/>
        </a:ln>
        <a:effectLst>
          <a:glow rad="101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da-DK" sz="1800" kern="1200" dirty="0">
              <a:effectLst/>
              <a:latin typeface="Aptos" panose="020B0004020202020204" pitchFamily="34" charset="0"/>
              <a:ea typeface="Aptos" panose="020B0004020202020204" pitchFamily="34" charset="0"/>
              <a:cs typeface="Times New Roman" panose="02020603050405020304" pitchFamily="18" charset="0"/>
            </a:rPr>
            <a:t>En kvalitativ analyse bestående af interview med 22 niveau 3-ledere</a:t>
          </a:r>
        </a:p>
        <a:p>
          <a:pPr marL="0" algn="ctr" defTabSz="800100">
            <a:lnSpc>
              <a:spcPct val="90000"/>
            </a:lnSpc>
            <a:spcBef>
              <a:spcPct val="0"/>
            </a:spcBef>
            <a:spcAft>
              <a:spcPct val="35000"/>
            </a:spcAft>
            <a:buNone/>
          </a:pPr>
          <a:endParaRPr lang="da-DK" sz="1500" kern="1200" dirty="0"/>
        </a:p>
      </dsp:txBody>
      <dsp:txXfrm>
        <a:off x="2887931" y="58109"/>
        <a:ext cx="2625392" cy="1575235"/>
      </dsp:txXfrm>
    </dsp:sp>
    <dsp:sp modelId="{B9404190-E53C-42FB-B2D1-6F6B30C1DC2B}">
      <dsp:nvSpPr>
        <dsp:cNvPr id="0" name=""/>
        <dsp:cNvSpPr/>
      </dsp:nvSpPr>
      <dsp:spPr>
        <a:xfrm>
          <a:off x="5775863" y="58109"/>
          <a:ext cx="2625392" cy="1575235"/>
        </a:xfrm>
        <a:prstGeom prst="rect">
          <a:avLst/>
        </a:prstGeom>
        <a:solidFill>
          <a:schemeClr val="accent4"/>
        </a:solidFill>
        <a:ln w="12700" cap="flat" cmpd="sng" algn="ctr">
          <a:solidFill>
            <a:schemeClr val="lt1">
              <a:hueOff val="0"/>
              <a:satOff val="0"/>
              <a:lumOff val="0"/>
              <a:alphaOff val="0"/>
            </a:schemeClr>
          </a:solidFill>
          <a:prstDash val="solid"/>
          <a:miter lim="800000"/>
        </a:ln>
        <a:effectLst>
          <a:glow rad="101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da-DK" sz="1800" kern="1200" dirty="0">
              <a:effectLst/>
              <a:latin typeface="Aptos" panose="020B0004020202020204" pitchFamily="34" charset="0"/>
              <a:ea typeface="Aptos" panose="020B0004020202020204" pitchFamily="34" charset="0"/>
              <a:cs typeface="Times New Roman" panose="02020603050405020304" pitchFamily="18" charset="0"/>
            </a:rPr>
            <a:t>En analyse af vilkårsbilledet 2030 for lederne i frontlinjen</a:t>
          </a:r>
        </a:p>
        <a:p>
          <a:pPr marL="0" algn="ctr" defTabSz="800100">
            <a:lnSpc>
              <a:spcPct val="90000"/>
            </a:lnSpc>
            <a:spcBef>
              <a:spcPct val="0"/>
            </a:spcBef>
            <a:spcAft>
              <a:spcPct val="35000"/>
            </a:spcAft>
            <a:buNone/>
          </a:pPr>
          <a:endParaRPr lang="da-DK" sz="1500" kern="1200" dirty="0"/>
        </a:p>
      </dsp:txBody>
      <dsp:txXfrm>
        <a:off x="5775863" y="58109"/>
        <a:ext cx="2625392" cy="1575235"/>
      </dsp:txXfrm>
    </dsp:sp>
    <dsp:sp modelId="{D4F76E16-C168-4124-A1A9-6A04D76B32B2}">
      <dsp:nvSpPr>
        <dsp:cNvPr id="0" name=""/>
        <dsp:cNvSpPr/>
      </dsp:nvSpPr>
      <dsp:spPr>
        <a:xfrm>
          <a:off x="1475733" y="1927042"/>
          <a:ext cx="2625392" cy="1575235"/>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glow rad="101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da-DK" sz="1800" kern="1200">
              <a:solidFill>
                <a:schemeClr val="bg1"/>
              </a:solidFill>
              <a:latin typeface="Aptos" panose="020B0004020202020204" pitchFamily="34" charset="0"/>
              <a:ea typeface="Aptos" panose="020B0004020202020204" pitchFamily="34" charset="0"/>
              <a:cs typeface="Times New Roman" panose="02020603050405020304" pitchFamily="18" charset="0"/>
            </a:rPr>
            <a:t>U</a:t>
          </a:r>
          <a:r>
            <a:rPr lang="da-DK" sz="1800" kern="1200">
              <a:solidFill>
                <a:schemeClr val="bg1"/>
              </a:solidFill>
              <a:effectLst/>
              <a:latin typeface="Aptos" panose="020B0004020202020204" pitchFamily="34" charset="0"/>
              <a:ea typeface="Aptos" panose="020B0004020202020204" pitchFamily="34" charset="0"/>
              <a:cs typeface="Times New Roman" panose="02020603050405020304" pitchFamily="18" charset="0"/>
            </a:rPr>
            <a:t>dgivelsen af magasinet</a:t>
          </a:r>
        </a:p>
        <a:p>
          <a:pPr marL="0" marR="0" lvl="0" indent="0" algn="ctr" defTabSz="914400" eaLnBrk="1" fontAlgn="auto" latinLnBrk="0" hangingPunct="1">
            <a:lnSpc>
              <a:spcPct val="100000"/>
            </a:lnSpc>
            <a:spcBef>
              <a:spcPct val="0"/>
            </a:spcBef>
            <a:spcAft>
              <a:spcPts val="0"/>
            </a:spcAft>
            <a:buClrTx/>
            <a:buSzTx/>
            <a:buFontTx/>
            <a:buNone/>
            <a:tabLst/>
            <a:defRPr/>
          </a:pPr>
          <a:r>
            <a:rPr lang="da-DK" sz="1800" kern="120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da-DK" sz="1800" u="sng" kern="1200">
              <a:solidFill>
                <a:schemeClr val="bg1"/>
              </a:solidFill>
              <a:effectLst/>
              <a:latin typeface="Aptos" panose="020B0004020202020204" pitchFamily="34" charset="0"/>
              <a:ea typeface="Aptos" panose="020B0004020202020204" pitchFamily="34" charset="0"/>
              <a:cs typeface="Times New Roman" panose="02020603050405020304" pitchFamily="18" charset="0"/>
              <a:hlinkClick xmlns:r="http://schemas.openxmlformats.org/officeDocument/2006/relationships" r:id="rId1">
                <a:extLst>
                  <a:ext uri="{A12FA001-AC4F-418D-AE19-62706E023703}">
                    <ahyp:hlinkClr xmlns:ahyp="http://schemas.microsoft.com/office/drawing/2018/hyperlinkcolor" val="tx"/>
                  </a:ext>
                </a:extLst>
              </a:hlinkClick>
            </a:rPr>
            <a:t>‘Ledelse i frontlinjen’</a:t>
          </a:r>
          <a:endParaRPr lang="da-DK" sz="1800" kern="12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algn="ctr" defTabSz="800100">
            <a:lnSpc>
              <a:spcPct val="90000"/>
            </a:lnSpc>
            <a:spcBef>
              <a:spcPct val="0"/>
            </a:spcBef>
            <a:spcAft>
              <a:spcPct val="35000"/>
            </a:spcAft>
            <a:buNone/>
          </a:pPr>
          <a:endParaRPr lang="da-DK" sz="1500" kern="1200" dirty="0"/>
        </a:p>
      </dsp:txBody>
      <dsp:txXfrm>
        <a:off x="1475733" y="1927042"/>
        <a:ext cx="2625392" cy="1575235"/>
      </dsp:txXfrm>
    </dsp:sp>
    <dsp:sp modelId="{E6A30E7E-309C-4257-8E25-317C1694E1B4}">
      <dsp:nvSpPr>
        <dsp:cNvPr id="0" name=""/>
        <dsp:cNvSpPr/>
      </dsp:nvSpPr>
      <dsp:spPr>
        <a:xfrm>
          <a:off x="4331897" y="1895884"/>
          <a:ext cx="2625392" cy="1575235"/>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a:glow rad="101600">
            <a:schemeClr val="accent5">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da-DK" sz="1800" kern="1200" dirty="0">
              <a:latin typeface="Aptos" panose="020B0004020202020204" pitchFamily="34" charset="0"/>
              <a:ea typeface="Aptos" panose="020B0004020202020204" pitchFamily="34" charset="0"/>
              <a:cs typeface="Times New Roman" panose="02020603050405020304" pitchFamily="18" charset="0"/>
            </a:rPr>
            <a:t>Udgivelse på Lederweb af seks interviews med kommunale topledere om frontlinjeledelse</a:t>
          </a:r>
          <a:endParaRPr lang="da-DK" sz="1800" kern="1200" dirty="0"/>
        </a:p>
        <a:p>
          <a:pPr marL="0" algn="ctr" defTabSz="800100">
            <a:lnSpc>
              <a:spcPct val="90000"/>
            </a:lnSpc>
            <a:spcBef>
              <a:spcPct val="0"/>
            </a:spcBef>
            <a:spcAft>
              <a:spcPct val="35000"/>
            </a:spcAft>
            <a:buNone/>
          </a:pPr>
          <a:endParaRPr lang="da-DK" sz="1500" kern="1200" dirty="0"/>
        </a:p>
      </dsp:txBody>
      <dsp:txXfrm>
        <a:off x="4331897" y="1895884"/>
        <a:ext cx="2625392" cy="157523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5280F6-4E84-4655-9845-57DAD59179AA}" type="datetimeFigureOut">
              <a:rPr lang="da-DK" smtClean="0"/>
              <a:t>25-09-2024</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0CDB7-C2A5-4619-A184-5DA9B5D6C36D}" type="slidenum">
              <a:rPr lang="da-DK" smtClean="0"/>
              <a:t>‹nr.›</a:t>
            </a:fld>
            <a:endParaRPr lang="da-DK" dirty="0"/>
          </a:p>
        </p:txBody>
      </p:sp>
    </p:spTree>
    <p:extLst>
      <p:ext uri="{BB962C8B-B14F-4D97-AF65-F5344CB8AC3E}">
        <p14:creationId xmlns:p14="http://schemas.microsoft.com/office/powerpoint/2010/main" val="3692119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15000"/>
              </a:lnSpc>
              <a:spcAft>
                <a:spcPts val="800"/>
              </a:spcAft>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Lederne oplever en konstant balancegang mellem drift og udvikling. Selvom dagligdagens pres ofte tvinger dem til at fokusere på det operationelle, er der en tydelig erkendelse af behovet for strategisk ledelse, innovation og langsigtet planlægning. Mange ledere føler dog, at tiden til at tænke nyt og udvikle organisationen bliver klemt af de umiddelbare behov.</a:t>
            </a:r>
          </a:p>
          <a:p>
            <a:pPr>
              <a:lnSpc>
                <a:spcPct val="115000"/>
              </a:lnSpc>
              <a:spcAft>
                <a:spcPts val="800"/>
              </a:spcAft>
            </a:pPr>
            <a:r>
              <a:rPr lang="da-DK" sz="1800" kern="100" dirty="0">
                <a:effectLst/>
                <a:latin typeface="Aptos" panose="020B0004020202020204" pitchFamily="34" charset="0"/>
                <a:ea typeface="Aptos" panose="020B0004020202020204" pitchFamily="34" charset="0"/>
                <a:cs typeface="Times New Roman" panose="02020603050405020304" pitchFamily="18" charset="0"/>
              </a:rPr>
              <a:t>Personaleledelse og administration er de to hovedopgaver, som niveau 3-lederne bruger det meste af deres tid på, viser vores undersøgelse blandt 269 ledere på dette niveau. Mere end halvdelen af niveau 3-lederne bruger mere end 20 procent af deres arbejdstid på henholdsvis ‘personaleledelse’ og ‘administration’. Modsat svarer over halvdelen af niveau 3-lederne, at de kun bruger mellem nul og ti procent af deres arbejdstid på blandt andet udvikling og innovation.</a:t>
            </a:r>
          </a:p>
          <a:p>
            <a:endParaRPr lang="da-DK" dirty="0"/>
          </a:p>
        </p:txBody>
      </p:sp>
      <p:sp>
        <p:nvSpPr>
          <p:cNvPr id="4" name="Pladsholder til slidenummer 3"/>
          <p:cNvSpPr>
            <a:spLocks noGrp="1"/>
          </p:cNvSpPr>
          <p:nvPr>
            <p:ph type="sldNum" sz="quarter" idx="5"/>
          </p:nvPr>
        </p:nvSpPr>
        <p:spPr/>
        <p:txBody>
          <a:bodyPr/>
          <a:lstStyle/>
          <a:p>
            <a:fld id="{CFD0CDB7-C2A5-4619-A184-5DA9B5D6C36D}" type="slidenum">
              <a:rPr lang="da-DK" smtClean="0"/>
              <a:t>9</a:t>
            </a:fld>
            <a:endParaRPr lang="da-DK" dirty="0"/>
          </a:p>
        </p:txBody>
      </p:sp>
    </p:spTree>
    <p:extLst>
      <p:ext uri="{BB962C8B-B14F-4D97-AF65-F5344CB8AC3E}">
        <p14:creationId xmlns:p14="http://schemas.microsoft.com/office/powerpoint/2010/main" val="1954877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DF9B14F7-6D27-4CD4-B8E7-ED7D73FBED63}" type="datetime1">
              <a:rPr lang="en-US" smtClean="0"/>
              <a:t>9/25/2024</a:t>
            </a:fld>
            <a:endParaRPr lang="en-US" dirty="0"/>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r>
              <a:rPr lang="en-US" dirty="0"/>
              <a:t>TÆNKETANKEN MANDAG MORGEN</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072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EB83B913-137E-41F1-B5EA-6DB10AA529E3}" type="datetime1">
              <a:rPr lang="en-US" smtClean="0"/>
              <a:t>9/25/2024</a:t>
            </a:fld>
            <a:endParaRPr lang="en-US" dirty="0"/>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r>
              <a:rPr lang="en-US" dirty="0"/>
              <a:t>TÆNKETANKEN MANDAG MORGEN</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204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C23A137A-C640-4A2D-9A74-63649112F6F4}" type="datetime1">
              <a:rPr lang="en-US" smtClean="0"/>
              <a:t>9/25/2024</a:t>
            </a:fld>
            <a:endParaRPr lang="en-US" dirty="0"/>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r>
              <a:rPr lang="en-US" dirty="0"/>
              <a:t>TÆNKETANKEN MANDAG MORGEN</a:t>
            </a:r>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72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AB84940C-24B5-41E3-9226-10F64C2F513F}" type="datetime1">
              <a:rPr lang="en-US" smtClean="0"/>
              <a:t>9/25/2024</a:t>
            </a:fld>
            <a:endParaRPr lang="en-US" dirty="0"/>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r>
              <a:rPr lang="en-US" dirty="0"/>
              <a:t>TÆNKETANKEN MANDAG MORGEN</a:t>
            </a:r>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45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7DA35750-90D9-4FCB-99EF-1746F11107B7}" type="datetime1">
              <a:rPr lang="en-US" smtClean="0"/>
              <a:t>9/25/2024</a:t>
            </a:fld>
            <a:endParaRPr lang="en-US" dirty="0"/>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r>
              <a:rPr lang="en-US" dirty="0"/>
              <a:t>TÆNKETANKEN MANDAG MORGEN</a:t>
            </a:r>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465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023A920-4323-4BE8-89C1-65955D58C97E}" type="datetime1">
              <a:rPr lang="en-US" smtClean="0"/>
              <a:t>9/25/2024</a:t>
            </a:fld>
            <a:endParaRPr lang="en-US" dirty="0"/>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dirty="0"/>
              <a:t>TÆNKETANKEN MANDAG MORGEN</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8495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105615FA-36F7-4254-A117-F1C7AC7BB6D2}" type="datetime1">
              <a:rPr lang="en-US" smtClean="0"/>
              <a:t>9/25/2024</a:t>
            </a:fld>
            <a:endParaRPr lang="en-US" dirty="0"/>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dirty="0"/>
              <a:t>TÆNKETANKEN MANDAG MORGEN</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058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35403F42-BB1D-4656-8F8F-10FC5EB71CE7}" type="datetime1">
              <a:rPr lang="en-US" smtClean="0"/>
              <a:t>9/25/2024</a:t>
            </a:fld>
            <a:endParaRPr lang="en-US" dirty="0"/>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dirty="0"/>
              <a:t>TÆNKETANKEN MANDAG MORGEN</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77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336075DA-5B64-4A93-B37F-29FD5096BAD7}" type="datetime1">
              <a:rPr lang="en-US" smtClean="0"/>
              <a:t>9/25/2024</a:t>
            </a:fld>
            <a:endParaRPr lang="en-US" dirty="0"/>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dirty="0"/>
              <a:t>TÆNKETANKEN MANDAG MORGEN</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07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BE47E5BC-EC76-434C-A458-F53340C50371}" type="datetime1">
              <a:rPr lang="en-US" smtClean="0"/>
              <a:t>9/25/2024</a:t>
            </a:fld>
            <a:endParaRPr lang="en-US" dirty="0"/>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r>
              <a:rPr lang="en-US" dirty="0"/>
              <a:t>TÆNKETANKEN MANDAG MORGEN</a:t>
            </a:r>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2722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E94A0384-B377-4B58-8403-F0145F5478A1}" type="datetime1">
              <a:rPr lang="en-US" smtClean="0"/>
              <a:t>9/25/2024</a:t>
            </a:fld>
            <a:endParaRPr lang="en-US" dirty="0"/>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r>
              <a:rPr lang="en-US" dirty="0"/>
              <a:t>TÆNKETANKEN MANDAG MORGEN</a:t>
            </a:r>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‹nr.›</a:t>
            </a:fld>
            <a:endParaRPr lang="en-US" dirty="0"/>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02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516C1EE1-0766-4E6B-AB0B-C39F63EFA1A7}" type="datetime1">
              <a:rPr lang="en-US" smtClean="0"/>
              <a:t>9/25/2024</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dirty="0"/>
              <a:t>TÆNKETANKEN MANDAG MORGEN</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‹nr.›</a:t>
            </a:fld>
            <a:endParaRPr lang="en-US" dirty="0"/>
          </a:p>
        </p:txBody>
      </p:sp>
    </p:spTree>
    <p:extLst>
      <p:ext uri="{BB962C8B-B14F-4D97-AF65-F5344CB8AC3E}">
        <p14:creationId xmlns:p14="http://schemas.microsoft.com/office/powerpoint/2010/main" val="123682249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4" r:id="rId7"/>
    <p:sldLayoutId id="2147483750" r:id="rId8"/>
    <p:sldLayoutId id="2147483751" r:id="rId9"/>
    <p:sldLayoutId id="2147483752" r:id="rId10"/>
    <p:sldLayoutId id="2147483753" r:id="rId11"/>
  </p:sldLayoutIdLst>
  <p:hf hd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E3C5560-7A9C-489F-9148-18C5E1D0F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el 10">
            <a:extLst>
              <a:ext uri="{FF2B5EF4-FFF2-40B4-BE49-F238E27FC236}">
                <a16:creationId xmlns:a16="http://schemas.microsoft.com/office/drawing/2014/main" id="{AFD39CAE-8D6B-D34E-F664-FC19C550BFC9}"/>
              </a:ext>
            </a:extLst>
          </p:cNvPr>
          <p:cNvSpPr>
            <a:spLocks noGrp="1"/>
          </p:cNvSpPr>
          <p:nvPr>
            <p:ph type="title"/>
          </p:nvPr>
        </p:nvSpPr>
        <p:spPr>
          <a:xfrm>
            <a:off x="1366780" y="629068"/>
            <a:ext cx="5309140" cy="3352800"/>
          </a:xfrm>
        </p:spPr>
        <p:txBody>
          <a:bodyPr vert="horz" lIns="91440" tIns="45720" rIns="91440" bIns="45720" rtlCol="0" anchor="b">
            <a:noAutofit/>
          </a:bodyPr>
          <a:lstStyle/>
          <a:p>
            <a:r>
              <a:rPr lang="da-DK" sz="4000" i="0" kern="1200" cap="all" baseline="0" dirty="0">
                <a:solidFill>
                  <a:schemeClr val="bg1"/>
                </a:solidFill>
                <a:latin typeface="+mj-lt"/>
                <a:ea typeface="+mj-ea"/>
                <a:cs typeface="+mj-cs"/>
              </a:rPr>
              <a:t>Sådan finder lederne i frontlinjen</a:t>
            </a:r>
            <a:br>
              <a:rPr lang="da-DK" sz="4000" i="0" kern="1200" cap="all" baseline="0" dirty="0">
                <a:solidFill>
                  <a:schemeClr val="bg1"/>
                </a:solidFill>
                <a:latin typeface="+mj-lt"/>
                <a:ea typeface="+mj-ea"/>
                <a:cs typeface="+mj-cs"/>
              </a:rPr>
            </a:br>
            <a:r>
              <a:rPr lang="da-DK" sz="4000" i="0" kern="1200" cap="all" baseline="0" dirty="0">
                <a:solidFill>
                  <a:schemeClr val="bg1"/>
                </a:solidFill>
                <a:latin typeface="+mj-lt"/>
                <a:ea typeface="+mj-ea"/>
                <a:cs typeface="+mj-cs"/>
              </a:rPr>
              <a:t>nye veje</a:t>
            </a:r>
          </a:p>
        </p:txBody>
      </p:sp>
      <p:sp>
        <p:nvSpPr>
          <p:cNvPr id="20" name="!!plus graphic">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2" name="!!dot graphic">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4" name="!!circle graphic">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cxnSp>
        <p:nvCxnSpPr>
          <p:cNvPr id="26" name="!!Straight Connector">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28" name="Graphic 27">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0836425" y="5436655"/>
            <a:ext cx="151536" cy="151536"/>
          </a:xfrm>
          <a:prstGeom prst="rect">
            <a:avLst/>
          </a:prstGeom>
        </p:spPr>
      </p:pic>
      <p:pic>
        <p:nvPicPr>
          <p:cNvPr id="30" name="Graphic 29">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11245175" y="5896734"/>
            <a:ext cx="108625" cy="108625"/>
          </a:xfrm>
          <a:prstGeom prst="rect">
            <a:avLst/>
          </a:prstGeom>
        </p:spPr>
      </p:pic>
      <p:pic>
        <p:nvPicPr>
          <p:cNvPr id="32" name="Graphic 3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H="1">
            <a:off x="10554288" y="6038004"/>
            <a:ext cx="95759" cy="95759"/>
          </a:xfrm>
          <a:prstGeom prst="rect">
            <a:avLst/>
          </a:prstGeom>
        </p:spPr>
      </p:pic>
      <p:pic>
        <p:nvPicPr>
          <p:cNvPr id="13" name="Picture 1" descr="Farvede blyanter i en blyant holder oven på en træ-tabel">
            <a:extLst>
              <a:ext uri="{FF2B5EF4-FFF2-40B4-BE49-F238E27FC236}">
                <a16:creationId xmlns:a16="http://schemas.microsoft.com/office/drawing/2014/main" id="{04C0545A-640A-FC49-6D0C-C77DA6B636F1}"/>
              </a:ext>
            </a:extLst>
          </p:cNvPr>
          <p:cNvPicPr>
            <a:picLocks noChangeAspect="1"/>
          </p:cNvPicPr>
          <p:nvPr/>
        </p:nvPicPr>
        <p:blipFill>
          <a:blip r:embed="rId8"/>
          <a:srcRect l="30707" r="1" b="1"/>
          <a:stretch/>
        </p:blipFill>
        <p:spPr>
          <a:xfrm>
            <a:off x="6740358" y="1606411"/>
            <a:ext cx="5451642" cy="5251590"/>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pic>
        <p:nvPicPr>
          <p:cNvPr id="15" name="Billede 14">
            <a:extLst>
              <a:ext uri="{FF2B5EF4-FFF2-40B4-BE49-F238E27FC236}">
                <a16:creationId xmlns:a16="http://schemas.microsoft.com/office/drawing/2014/main" id="{D6571AAC-2647-3E12-EA4E-48A5F5702789}"/>
              </a:ext>
            </a:extLst>
          </p:cNvPr>
          <p:cNvPicPr>
            <a:picLocks noChangeAspect="1"/>
          </p:cNvPicPr>
          <p:nvPr/>
        </p:nvPicPr>
        <p:blipFill>
          <a:blip r:embed="rId9"/>
          <a:stretch>
            <a:fillRect/>
          </a:stretch>
        </p:blipFill>
        <p:spPr>
          <a:xfrm>
            <a:off x="6740358" y="0"/>
            <a:ext cx="5451642" cy="6858001"/>
          </a:xfrm>
          <a:prstGeom prst="rect">
            <a:avLst/>
          </a:prstGeom>
        </p:spPr>
      </p:pic>
      <p:sp>
        <p:nvSpPr>
          <p:cNvPr id="35" name="Tekstfelt 34">
            <a:extLst>
              <a:ext uri="{FF2B5EF4-FFF2-40B4-BE49-F238E27FC236}">
                <a16:creationId xmlns:a16="http://schemas.microsoft.com/office/drawing/2014/main" id="{DA38A10E-5296-5F9F-FEA1-FC0A51FAABEA}"/>
              </a:ext>
            </a:extLst>
          </p:cNvPr>
          <p:cNvSpPr txBox="1"/>
          <p:nvPr/>
        </p:nvSpPr>
        <p:spPr>
          <a:xfrm>
            <a:off x="1431781" y="4312094"/>
            <a:ext cx="4632572" cy="1200329"/>
          </a:xfrm>
          <a:prstGeom prst="rect">
            <a:avLst/>
          </a:prstGeom>
          <a:noFill/>
        </p:spPr>
        <p:txBody>
          <a:bodyPr wrap="square" rtlCol="0">
            <a:spAutoFit/>
          </a:bodyPr>
          <a:lstStyle/>
          <a:p>
            <a:r>
              <a:rPr lang="da-DK" sz="2400" dirty="0">
                <a:solidFill>
                  <a:schemeClr val="bg1"/>
                </a:solidFill>
              </a:rPr>
              <a:t>Lisbeth Knudsen</a:t>
            </a:r>
          </a:p>
          <a:p>
            <a:r>
              <a:rPr lang="da-DK" sz="2400" dirty="0">
                <a:solidFill>
                  <a:schemeClr val="bg1"/>
                </a:solidFill>
              </a:rPr>
              <a:t>Strategidirektør </a:t>
            </a:r>
          </a:p>
          <a:p>
            <a:r>
              <a:rPr lang="da-DK" sz="2400" dirty="0">
                <a:solidFill>
                  <a:schemeClr val="bg1"/>
                </a:solidFill>
              </a:rPr>
              <a:t>Tænketanken Mandag Morgen</a:t>
            </a:r>
          </a:p>
        </p:txBody>
      </p:sp>
      <p:sp>
        <p:nvSpPr>
          <p:cNvPr id="38" name="Pladsholder til slidenummer 37">
            <a:extLst>
              <a:ext uri="{FF2B5EF4-FFF2-40B4-BE49-F238E27FC236}">
                <a16:creationId xmlns:a16="http://schemas.microsoft.com/office/drawing/2014/main" id="{062AE615-4333-590B-A69D-8C4B884826AA}"/>
              </a:ext>
            </a:extLst>
          </p:cNvPr>
          <p:cNvSpPr>
            <a:spLocks noGrp="1"/>
          </p:cNvSpPr>
          <p:nvPr>
            <p:ph type="sldNum" sz="quarter" idx="12"/>
          </p:nvPr>
        </p:nvSpPr>
        <p:spPr/>
        <p:txBody>
          <a:bodyPr/>
          <a:lstStyle/>
          <a:p>
            <a:fld id="{27CE633F-9882-4A5C-83A2-1109D0C73261}" type="slidenum">
              <a:rPr lang="en-US" smtClean="0"/>
              <a:t>1</a:t>
            </a:fld>
            <a:endParaRPr lang="en-US" dirty="0"/>
          </a:p>
        </p:txBody>
      </p:sp>
    </p:spTree>
    <p:extLst>
      <p:ext uri="{BB962C8B-B14F-4D97-AF65-F5344CB8AC3E}">
        <p14:creationId xmlns:p14="http://schemas.microsoft.com/office/powerpoint/2010/main" val="422822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AF61249D-4510-EE9D-0A80-E45AD7677B9D}"/>
              </a:ext>
            </a:extLst>
          </p:cNvPr>
          <p:cNvSpPr>
            <a:spLocks noGrp="1"/>
          </p:cNvSpPr>
          <p:nvPr>
            <p:ph type="title"/>
          </p:nvPr>
        </p:nvSpPr>
        <p:spPr>
          <a:xfrm>
            <a:off x="838200" y="365126"/>
            <a:ext cx="10515600" cy="667262"/>
          </a:xfrm>
        </p:spPr>
        <p:txBody>
          <a:bodyPr>
            <a:normAutofit fontScale="90000"/>
          </a:bodyPr>
          <a:lstStyle/>
          <a:p>
            <a:r>
              <a:rPr lang="da-DK" dirty="0"/>
              <a:t>Baggrund</a:t>
            </a:r>
          </a:p>
        </p:txBody>
      </p:sp>
      <p:sp>
        <p:nvSpPr>
          <p:cNvPr id="6" name="Pladsholder til indhold 5">
            <a:extLst>
              <a:ext uri="{FF2B5EF4-FFF2-40B4-BE49-F238E27FC236}">
                <a16:creationId xmlns:a16="http://schemas.microsoft.com/office/drawing/2014/main" id="{75F0B97B-F359-2760-0400-26E681C4CD83}"/>
              </a:ext>
            </a:extLst>
          </p:cNvPr>
          <p:cNvSpPr>
            <a:spLocks noGrp="1"/>
          </p:cNvSpPr>
          <p:nvPr>
            <p:ph idx="1"/>
          </p:nvPr>
        </p:nvSpPr>
        <p:spPr>
          <a:xfrm>
            <a:off x="953727" y="1032388"/>
            <a:ext cx="10726995" cy="5144575"/>
          </a:xfrm>
        </p:spPr>
        <p:txBody>
          <a:bodyPr>
            <a:normAutofit/>
          </a:bodyPr>
          <a:lstStyle/>
          <a:p>
            <a:pPr marL="0" indent="0">
              <a:lnSpc>
                <a:spcPct val="115000"/>
              </a:lnSpc>
              <a:spcAft>
                <a:spcPts val="800"/>
              </a:spcAft>
              <a:buNone/>
            </a:pPr>
            <a:r>
              <a:rPr lang="da-DK" sz="2000" kern="100" dirty="0">
                <a:effectLst/>
                <a:latin typeface="Aptos" panose="020B0004020202020204" pitchFamily="34" charset="0"/>
                <a:ea typeface="Aptos" panose="020B0004020202020204" pitchFamily="34" charset="0"/>
                <a:cs typeface="Times New Roman" panose="02020603050405020304" pitchFamily="18" charset="0"/>
              </a:rPr>
              <a:t>Projektets formål har været at formidle erfaringer med, hvad niveau 3-ledere helt konkret gør ledelsesmæssigt, når de skal have en hverdag til at fungere uden det nødvendige antal medarbejdere eller med nye medarbejdertyper. Projektet er gennemført af Tænketanken Mandag Morgen i samarbejde med projektgruppe nedsat af Væksthus Ledelse 3. </a:t>
            </a:r>
            <a:r>
              <a:rPr lang="da-DK" sz="2000" dirty="0">
                <a:effectLst/>
                <a:latin typeface="Aptos" panose="020B0004020202020204" pitchFamily="34" charset="0"/>
                <a:ea typeface="Aptos" panose="020B0004020202020204" pitchFamily="34" charset="0"/>
                <a:cs typeface="Times New Roman" panose="02020603050405020304" pitchFamily="18" charset="0"/>
              </a:rPr>
              <a:t>Projektets resultater inkluderer:</a:t>
            </a:r>
          </a:p>
          <a:p>
            <a:pPr marL="457200" lvl="1" indent="0">
              <a:buNone/>
            </a:pPr>
            <a:r>
              <a:rPr lang="da-DK" sz="2200" dirty="0">
                <a:effectLst/>
                <a:latin typeface="Aptos" panose="020B0004020202020204" pitchFamily="34" charset="0"/>
                <a:ea typeface="Aptos" panose="020B0004020202020204" pitchFamily="34" charset="0"/>
                <a:cs typeface="Times New Roman" panose="02020603050405020304" pitchFamily="18" charset="0"/>
              </a:rPr>
              <a:t> </a:t>
            </a:r>
          </a:p>
          <a:p>
            <a:pPr marL="457200" lvl="1" indent="0">
              <a:buNone/>
            </a:pPr>
            <a:r>
              <a:rPr lang="da-DK" sz="2200" dirty="0">
                <a:effectLst/>
                <a:latin typeface="Aptos" panose="020B0004020202020204" pitchFamily="34" charset="0"/>
                <a:ea typeface="Aptos" panose="020B0004020202020204" pitchFamily="34" charset="0"/>
                <a:cs typeface="Times New Roman" panose="02020603050405020304" pitchFamily="18" charset="0"/>
              </a:rPr>
              <a:t> </a:t>
            </a:r>
          </a:p>
        </p:txBody>
      </p:sp>
      <p:graphicFrame>
        <p:nvGraphicFramePr>
          <p:cNvPr id="19" name="Diagram 18">
            <a:extLst>
              <a:ext uri="{FF2B5EF4-FFF2-40B4-BE49-F238E27FC236}">
                <a16:creationId xmlns:a16="http://schemas.microsoft.com/office/drawing/2014/main" id="{6C457A0B-9F69-F876-F769-965B07A72CA6}"/>
              </a:ext>
            </a:extLst>
          </p:cNvPr>
          <p:cNvGraphicFramePr/>
          <p:nvPr>
            <p:extLst>
              <p:ext uri="{D42A27DB-BD31-4B8C-83A1-F6EECF244321}">
                <p14:modId xmlns:p14="http://schemas.microsoft.com/office/powerpoint/2010/main" val="722973964"/>
              </p:ext>
            </p:extLst>
          </p:nvPr>
        </p:nvGraphicFramePr>
        <p:xfrm>
          <a:off x="2116596" y="3192245"/>
          <a:ext cx="8401256" cy="35292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Pladsholder til sidefod 20">
            <a:extLst>
              <a:ext uri="{FF2B5EF4-FFF2-40B4-BE49-F238E27FC236}">
                <a16:creationId xmlns:a16="http://schemas.microsoft.com/office/drawing/2014/main" id="{74A86522-EB86-0AC7-26B2-BA7C83241C95}"/>
              </a:ext>
            </a:extLst>
          </p:cNvPr>
          <p:cNvSpPr>
            <a:spLocks noGrp="1"/>
          </p:cNvSpPr>
          <p:nvPr>
            <p:ph type="ftr" sz="quarter" idx="11"/>
          </p:nvPr>
        </p:nvSpPr>
        <p:spPr/>
        <p:txBody>
          <a:bodyPr/>
          <a:lstStyle/>
          <a:p>
            <a:r>
              <a:rPr lang="en-US" dirty="0"/>
              <a:t>TÆNKETANKEN MANDAG MORGEN</a:t>
            </a:r>
          </a:p>
        </p:txBody>
      </p:sp>
      <p:sp>
        <p:nvSpPr>
          <p:cNvPr id="22" name="Pladsholder til slidenummer 21">
            <a:extLst>
              <a:ext uri="{FF2B5EF4-FFF2-40B4-BE49-F238E27FC236}">
                <a16:creationId xmlns:a16="http://schemas.microsoft.com/office/drawing/2014/main" id="{7726E798-723E-9263-E8D2-49F421117F69}"/>
              </a:ext>
            </a:extLst>
          </p:cNvPr>
          <p:cNvSpPr>
            <a:spLocks noGrp="1"/>
          </p:cNvSpPr>
          <p:nvPr>
            <p:ph type="sldNum" sz="quarter" idx="12"/>
          </p:nvPr>
        </p:nvSpPr>
        <p:spPr/>
        <p:txBody>
          <a:bodyPr/>
          <a:lstStyle/>
          <a:p>
            <a:fld id="{27CE633F-9882-4A5C-83A2-1109D0C73261}" type="slidenum">
              <a:rPr lang="en-US" smtClean="0"/>
              <a:t>2</a:t>
            </a:fld>
            <a:endParaRPr lang="en-US" dirty="0"/>
          </a:p>
        </p:txBody>
      </p:sp>
    </p:spTree>
    <p:extLst>
      <p:ext uri="{BB962C8B-B14F-4D97-AF65-F5344CB8AC3E}">
        <p14:creationId xmlns:p14="http://schemas.microsoft.com/office/powerpoint/2010/main" val="118868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1F112BD-B427-AA23-BE7D-991E01F4F4BC}"/>
              </a:ext>
            </a:extLst>
          </p:cNvPr>
          <p:cNvSpPr>
            <a:spLocks noGrp="1"/>
          </p:cNvSpPr>
          <p:nvPr>
            <p:ph type="title"/>
          </p:nvPr>
        </p:nvSpPr>
        <p:spPr>
          <a:xfrm>
            <a:off x="903801" y="1332304"/>
            <a:ext cx="6375195" cy="4930325"/>
          </a:xfrm>
        </p:spPr>
        <p:txBody>
          <a:bodyPr>
            <a:noAutofit/>
          </a:bodyPr>
          <a:lstStyle/>
          <a:p>
            <a:r>
              <a:rPr lang="da-DK" sz="2800" b="0" cap="none" dirty="0"/>
              <a:t>Frontlinjelederne presses af udfordrende drift og mangel på ressourcer, men finder ofte nye veje med spontan innovation og forandringer med små skridt.</a:t>
            </a:r>
            <a:br>
              <a:rPr lang="da-DK" sz="2800" b="0" cap="none" dirty="0"/>
            </a:br>
            <a:br>
              <a:rPr lang="da-DK" sz="2800" b="0" cap="none" dirty="0"/>
            </a:br>
            <a:r>
              <a:rPr lang="da-DK" sz="2800" b="0" cap="none" dirty="0"/>
              <a:t>De kæmper med at skabe en positiv kultur med nærværende ledelse og meningsfulde jobs. Og efterlyser forventningsafstemning.</a:t>
            </a:r>
            <a:br>
              <a:rPr lang="da-DK" sz="2800" b="0" cap="none" dirty="0"/>
            </a:br>
            <a:br>
              <a:rPr lang="da-DK" sz="2800" b="0" cap="none" dirty="0"/>
            </a:br>
            <a:r>
              <a:rPr lang="da-DK" sz="2800" b="0" cap="none" dirty="0"/>
              <a:t>Lederopgaven de kommende år vil kræve organisatoriske og strukturelle forandringer og visionære ledere.</a:t>
            </a:r>
          </a:p>
        </p:txBody>
      </p:sp>
      <p:pic>
        <p:nvPicPr>
          <p:cNvPr id="9" name="Billede 8">
            <a:extLst>
              <a:ext uri="{FF2B5EF4-FFF2-40B4-BE49-F238E27FC236}">
                <a16:creationId xmlns:a16="http://schemas.microsoft.com/office/drawing/2014/main" id="{6E408595-54E9-9A09-388B-FB5CA3B9509D}"/>
              </a:ext>
            </a:extLst>
          </p:cNvPr>
          <p:cNvPicPr>
            <a:picLocks noChangeAspect="1"/>
          </p:cNvPicPr>
          <p:nvPr/>
        </p:nvPicPr>
        <p:blipFill>
          <a:blip r:embed="rId2"/>
          <a:stretch>
            <a:fillRect/>
          </a:stretch>
        </p:blipFill>
        <p:spPr>
          <a:xfrm>
            <a:off x="7262685" y="821268"/>
            <a:ext cx="4663844" cy="4999153"/>
          </a:xfrm>
          <a:prstGeom prst="rect">
            <a:avLst/>
          </a:prstGeom>
        </p:spPr>
      </p:pic>
      <p:sp>
        <p:nvSpPr>
          <p:cNvPr id="10" name="Tekstfelt 9">
            <a:extLst>
              <a:ext uri="{FF2B5EF4-FFF2-40B4-BE49-F238E27FC236}">
                <a16:creationId xmlns:a16="http://schemas.microsoft.com/office/drawing/2014/main" id="{E7C5090E-7AE0-AC9C-EDD0-E0F47B40E059}"/>
              </a:ext>
            </a:extLst>
          </p:cNvPr>
          <p:cNvSpPr txBox="1"/>
          <p:nvPr/>
        </p:nvSpPr>
        <p:spPr>
          <a:xfrm>
            <a:off x="903801" y="595371"/>
            <a:ext cx="5598446" cy="584775"/>
          </a:xfrm>
          <a:prstGeom prst="rect">
            <a:avLst/>
          </a:prstGeom>
          <a:noFill/>
        </p:spPr>
        <p:txBody>
          <a:bodyPr wrap="square" rtlCol="0">
            <a:spAutoFit/>
          </a:bodyPr>
          <a:lstStyle/>
          <a:p>
            <a:r>
              <a:rPr lang="da-DK" sz="3200" u="sng" dirty="0">
                <a:latin typeface="+mj-lt"/>
              </a:rPr>
              <a:t>Hovedkonklusioner:</a:t>
            </a:r>
          </a:p>
        </p:txBody>
      </p:sp>
      <p:sp>
        <p:nvSpPr>
          <p:cNvPr id="11" name="Pladsholder til sidefod 10">
            <a:extLst>
              <a:ext uri="{FF2B5EF4-FFF2-40B4-BE49-F238E27FC236}">
                <a16:creationId xmlns:a16="http://schemas.microsoft.com/office/drawing/2014/main" id="{04665949-F881-0E62-9078-4EB06A5A951F}"/>
              </a:ext>
            </a:extLst>
          </p:cNvPr>
          <p:cNvSpPr>
            <a:spLocks noGrp="1"/>
          </p:cNvSpPr>
          <p:nvPr>
            <p:ph type="ftr" sz="quarter" idx="11"/>
          </p:nvPr>
        </p:nvSpPr>
        <p:spPr/>
        <p:txBody>
          <a:bodyPr/>
          <a:lstStyle/>
          <a:p>
            <a:r>
              <a:rPr lang="en-US" dirty="0"/>
              <a:t>TÆNKETANKEN MANDAG MORGEN</a:t>
            </a:r>
          </a:p>
        </p:txBody>
      </p:sp>
      <p:sp>
        <p:nvSpPr>
          <p:cNvPr id="12" name="Pladsholder til slidenummer 11">
            <a:extLst>
              <a:ext uri="{FF2B5EF4-FFF2-40B4-BE49-F238E27FC236}">
                <a16:creationId xmlns:a16="http://schemas.microsoft.com/office/drawing/2014/main" id="{FF54F89F-E4FA-9394-1028-6596C6385661}"/>
              </a:ext>
            </a:extLst>
          </p:cNvPr>
          <p:cNvSpPr>
            <a:spLocks noGrp="1"/>
          </p:cNvSpPr>
          <p:nvPr>
            <p:ph type="sldNum" sz="quarter" idx="12"/>
          </p:nvPr>
        </p:nvSpPr>
        <p:spPr/>
        <p:txBody>
          <a:bodyPr/>
          <a:lstStyle/>
          <a:p>
            <a:fld id="{27CE633F-9882-4A5C-83A2-1109D0C73261}" type="slidenum">
              <a:rPr lang="en-US" smtClean="0"/>
              <a:t>3</a:t>
            </a:fld>
            <a:endParaRPr lang="en-US" dirty="0"/>
          </a:p>
        </p:txBody>
      </p:sp>
    </p:spTree>
    <p:extLst>
      <p:ext uri="{BB962C8B-B14F-4D97-AF65-F5344CB8AC3E}">
        <p14:creationId xmlns:p14="http://schemas.microsoft.com/office/powerpoint/2010/main" val="78270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6FA0588-E91C-8A69-0FA7-1D829873FC6B}"/>
              </a:ext>
            </a:extLst>
          </p:cNvPr>
          <p:cNvSpPr>
            <a:spLocks noGrp="1"/>
          </p:cNvSpPr>
          <p:nvPr>
            <p:ph type="title"/>
          </p:nvPr>
        </p:nvSpPr>
        <p:spPr/>
        <p:txBody>
          <a:bodyPr>
            <a:normAutofit/>
          </a:bodyPr>
          <a:lstStyle/>
          <a:p>
            <a:r>
              <a:rPr lang="da-DK" sz="4000" dirty="0"/>
              <a:t>Manglen på arbejdskraft en strukturel og vedvarende udfordring</a:t>
            </a:r>
            <a:endParaRPr lang="da-DK" dirty="0"/>
          </a:p>
        </p:txBody>
      </p:sp>
      <p:sp>
        <p:nvSpPr>
          <p:cNvPr id="5" name="Pladsholder til indhold 4">
            <a:extLst>
              <a:ext uri="{FF2B5EF4-FFF2-40B4-BE49-F238E27FC236}">
                <a16:creationId xmlns:a16="http://schemas.microsoft.com/office/drawing/2014/main" id="{1F17AD43-25AE-343F-3BEA-3B5ADBC3A373}"/>
              </a:ext>
            </a:extLst>
          </p:cNvPr>
          <p:cNvSpPr>
            <a:spLocks noGrp="1"/>
          </p:cNvSpPr>
          <p:nvPr>
            <p:ph idx="1"/>
          </p:nvPr>
        </p:nvSpPr>
        <p:spPr>
          <a:xfrm>
            <a:off x="838200" y="1825624"/>
            <a:ext cx="10515600" cy="4811149"/>
          </a:xfrm>
        </p:spPr>
        <p:txBody>
          <a:bodyPr>
            <a:normAutofit/>
          </a:bodyPr>
          <a:lstStyle/>
          <a:p>
            <a:pPr>
              <a:buFont typeface="Arial" panose="020B0604020202020204" pitchFamily="34" charset="0"/>
              <a:buChar char="•"/>
            </a:pPr>
            <a:r>
              <a:rPr lang="da-DK" sz="2400" dirty="0"/>
              <a:t>Alle ledere peger på, at manglen på kvalificeret arbejdskraft er en vedvarende og strukturel udfordring, der kræver nye løsninger. Det er en situation, der kun bliver forværret i fremtiden, især inden for velfærdssektoren.</a:t>
            </a:r>
          </a:p>
          <a:p>
            <a:r>
              <a:rPr lang="da-DK" sz="2400" dirty="0"/>
              <a:t>Der er behov for en klar forventningsafstemning mellem borgere, medarbejdere og ledere om, hvad velfærdsstaten kan tilbyde fremadrettet. </a:t>
            </a:r>
          </a:p>
          <a:p>
            <a:r>
              <a:rPr lang="da-DK" sz="2400" dirty="0"/>
              <a:t>Flere ledere understreger, at vi ikke kan levere alt til alle, og der skal derfor foretages prioriteringer.</a:t>
            </a:r>
          </a:p>
          <a:p>
            <a:r>
              <a:rPr lang="da-DK" sz="2400" dirty="0"/>
              <a:t>Flere ledere peger på, at vi må gentænke velfærdssystemet og finde løsninger, der er mindre arbejdskraftintensive. Det indebærer alt fra øget digitalisering, brug af nye teknologier, mere tværgående samarbejde og etablering af partnerskaber med civilsamfundet.</a:t>
            </a:r>
          </a:p>
        </p:txBody>
      </p:sp>
      <p:sp>
        <p:nvSpPr>
          <p:cNvPr id="6" name="Pladsholder til sidefod 5">
            <a:extLst>
              <a:ext uri="{FF2B5EF4-FFF2-40B4-BE49-F238E27FC236}">
                <a16:creationId xmlns:a16="http://schemas.microsoft.com/office/drawing/2014/main" id="{DD2BC488-BBF8-7EBF-ADA6-CA3C3724283B}"/>
              </a:ext>
            </a:extLst>
          </p:cNvPr>
          <p:cNvSpPr>
            <a:spLocks noGrp="1"/>
          </p:cNvSpPr>
          <p:nvPr>
            <p:ph type="ftr" sz="quarter" idx="11"/>
          </p:nvPr>
        </p:nvSpPr>
        <p:spPr/>
        <p:txBody>
          <a:bodyPr/>
          <a:lstStyle/>
          <a:p>
            <a:r>
              <a:rPr lang="en-US" dirty="0"/>
              <a:t>TÆNKETANKEN MANDAG MORGEN</a:t>
            </a:r>
          </a:p>
        </p:txBody>
      </p:sp>
      <p:sp>
        <p:nvSpPr>
          <p:cNvPr id="7" name="Pladsholder til slidenummer 6">
            <a:extLst>
              <a:ext uri="{FF2B5EF4-FFF2-40B4-BE49-F238E27FC236}">
                <a16:creationId xmlns:a16="http://schemas.microsoft.com/office/drawing/2014/main" id="{ABE19094-FF91-3E8B-3B78-E14F9926BEBA}"/>
              </a:ext>
            </a:extLst>
          </p:cNvPr>
          <p:cNvSpPr>
            <a:spLocks noGrp="1"/>
          </p:cNvSpPr>
          <p:nvPr>
            <p:ph type="sldNum" sz="quarter" idx="12"/>
          </p:nvPr>
        </p:nvSpPr>
        <p:spPr/>
        <p:txBody>
          <a:bodyPr/>
          <a:lstStyle/>
          <a:p>
            <a:fld id="{27CE633F-9882-4A5C-83A2-1109D0C73261}" type="slidenum">
              <a:rPr lang="en-US" smtClean="0"/>
              <a:t>4</a:t>
            </a:fld>
            <a:endParaRPr lang="en-US" dirty="0"/>
          </a:p>
        </p:txBody>
      </p:sp>
    </p:spTree>
    <p:extLst>
      <p:ext uri="{BB962C8B-B14F-4D97-AF65-F5344CB8AC3E}">
        <p14:creationId xmlns:p14="http://schemas.microsoft.com/office/powerpoint/2010/main" val="146530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19CDF7B-E934-5B46-B93D-1A0E2CD88937}"/>
              </a:ext>
            </a:extLst>
          </p:cNvPr>
          <p:cNvSpPr>
            <a:spLocks noGrp="1"/>
          </p:cNvSpPr>
          <p:nvPr>
            <p:ph type="title"/>
          </p:nvPr>
        </p:nvSpPr>
        <p:spPr/>
        <p:txBody>
          <a:bodyPr>
            <a:normAutofit/>
          </a:bodyPr>
          <a:lstStyle/>
          <a:p>
            <a:r>
              <a:rPr lang="da-DK" dirty="0"/>
              <a:t>Forandringsagenter og kulturarkitekter</a:t>
            </a:r>
          </a:p>
        </p:txBody>
      </p:sp>
      <p:sp>
        <p:nvSpPr>
          <p:cNvPr id="5" name="Pladsholder til indhold 4">
            <a:extLst>
              <a:ext uri="{FF2B5EF4-FFF2-40B4-BE49-F238E27FC236}">
                <a16:creationId xmlns:a16="http://schemas.microsoft.com/office/drawing/2014/main" id="{E1E3544A-1E0D-6CFC-7709-46F2E22DEF27}"/>
              </a:ext>
            </a:extLst>
          </p:cNvPr>
          <p:cNvSpPr>
            <a:spLocks noGrp="1"/>
          </p:cNvSpPr>
          <p:nvPr>
            <p:ph idx="1"/>
          </p:nvPr>
        </p:nvSpPr>
        <p:spPr>
          <a:xfrm>
            <a:off x="838200" y="1366684"/>
            <a:ext cx="10515600" cy="5299587"/>
          </a:xfrm>
        </p:spPr>
        <p:txBody>
          <a:bodyPr>
            <a:normAutofit fontScale="85000" lnSpcReduction="20000"/>
          </a:bodyPr>
          <a:lstStyle/>
          <a:p>
            <a:pPr>
              <a:lnSpc>
                <a:spcPct val="115000"/>
              </a:lnSpc>
              <a:spcAft>
                <a:spcPts val="800"/>
              </a:spcAft>
            </a:pPr>
            <a:r>
              <a:rPr lang="da-DK" sz="2800" kern="100" dirty="0">
                <a:effectLst/>
                <a:ea typeface="Aptos" panose="020B0004020202020204" pitchFamily="34" charset="0"/>
                <a:cs typeface="Times New Roman" panose="02020603050405020304" pitchFamily="18" charset="0"/>
              </a:rPr>
              <a:t>Den begrænsede tid til innovation skaber paradoksalt nok en situation, hvor frontlinjelederne må tænke kreativt og handle hurtigt for at klare sig igennem de udfordringer, de står overfor.</a:t>
            </a:r>
          </a:p>
          <a:p>
            <a:pPr>
              <a:lnSpc>
                <a:spcPct val="115000"/>
              </a:lnSpc>
              <a:spcAft>
                <a:spcPts val="800"/>
              </a:spcAft>
            </a:pPr>
            <a:r>
              <a:rPr lang="da-DK" sz="2800" kern="100" dirty="0">
                <a:effectLst/>
                <a:ea typeface="Aptos" panose="020B0004020202020204" pitchFamily="34" charset="0"/>
                <a:cs typeface="Times New Roman" panose="02020603050405020304" pitchFamily="18" charset="0"/>
              </a:rPr>
              <a:t>Niveau 3-lederne står over for en særlig kompleksitet, da de både skal motivere og administrere deres medarbejdere, sikre at alle politikker og procedurer overholdes, og samtidig være forandringsagenter, der kan tilpasse sig og reagere på den konstante strøm af nye krav, lovgivning og udfordringer. </a:t>
            </a:r>
          </a:p>
          <a:p>
            <a:pPr>
              <a:lnSpc>
                <a:spcPct val="115000"/>
              </a:lnSpc>
              <a:spcAft>
                <a:spcPts val="800"/>
              </a:spcAft>
            </a:pPr>
            <a:r>
              <a:rPr lang="da-DK" sz="2800" kern="100" dirty="0">
                <a:effectLst/>
                <a:ea typeface="Aptos" panose="020B0004020202020204" pitchFamily="34" charset="0"/>
                <a:cs typeface="Times New Roman" panose="02020603050405020304" pitchFamily="18" charset="0"/>
              </a:rPr>
              <a:t>Deres rolle kræver en dyb forståelse af menneskelige relatio­ner og organisatorisk dynamik, samtidig med at de skal bevare et klart fokus på institu­tionens langsigtede mål og den daglige drift. </a:t>
            </a:r>
          </a:p>
          <a:p>
            <a:pPr>
              <a:lnSpc>
                <a:spcPct val="115000"/>
              </a:lnSpc>
              <a:spcAft>
                <a:spcPts val="800"/>
              </a:spcAft>
            </a:pPr>
            <a:r>
              <a:rPr lang="da-DK" sz="2800" kern="100" dirty="0">
                <a:effectLst/>
                <a:ea typeface="Aptos" panose="020B0004020202020204" pitchFamily="34" charset="0"/>
                <a:cs typeface="Times New Roman" panose="02020603050405020304" pitchFamily="18" charset="0"/>
              </a:rPr>
              <a:t>De er presset mellem medarbejdernes forventninger til jobbet og borgernes forventninger til service. </a:t>
            </a:r>
          </a:p>
          <a:p>
            <a:endParaRPr lang="da-DK" dirty="0"/>
          </a:p>
        </p:txBody>
      </p:sp>
      <p:sp>
        <p:nvSpPr>
          <p:cNvPr id="6" name="Pladsholder til sidefod 5">
            <a:extLst>
              <a:ext uri="{FF2B5EF4-FFF2-40B4-BE49-F238E27FC236}">
                <a16:creationId xmlns:a16="http://schemas.microsoft.com/office/drawing/2014/main" id="{D8B0301E-6B5D-1F31-B76A-04DA1FD01C80}"/>
              </a:ext>
            </a:extLst>
          </p:cNvPr>
          <p:cNvSpPr>
            <a:spLocks noGrp="1"/>
          </p:cNvSpPr>
          <p:nvPr>
            <p:ph type="ftr" sz="quarter" idx="11"/>
          </p:nvPr>
        </p:nvSpPr>
        <p:spPr/>
        <p:txBody>
          <a:bodyPr/>
          <a:lstStyle/>
          <a:p>
            <a:r>
              <a:rPr lang="en-US" dirty="0"/>
              <a:t>TÆNKETANKEN MANDAG MORGEN</a:t>
            </a:r>
          </a:p>
        </p:txBody>
      </p:sp>
      <p:sp>
        <p:nvSpPr>
          <p:cNvPr id="7" name="Pladsholder til slidenummer 6">
            <a:extLst>
              <a:ext uri="{FF2B5EF4-FFF2-40B4-BE49-F238E27FC236}">
                <a16:creationId xmlns:a16="http://schemas.microsoft.com/office/drawing/2014/main" id="{5BE1E712-44FE-79C2-C6FF-0C658FE02817}"/>
              </a:ext>
            </a:extLst>
          </p:cNvPr>
          <p:cNvSpPr>
            <a:spLocks noGrp="1"/>
          </p:cNvSpPr>
          <p:nvPr>
            <p:ph type="sldNum" sz="quarter" idx="12"/>
          </p:nvPr>
        </p:nvSpPr>
        <p:spPr/>
        <p:txBody>
          <a:bodyPr/>
          <a:lstStyle/>
          <a:p>
            <a:fld id="{27CE633F-9882-4A5C-83A2-1109D0C73261}" type="slidenum">
              <a:rPr lang="en-US" smtClean="0"/>
              <a:t>5</a:t>
            </a:fld>
            <a:endParaRPr lang="en-US" dirty="0"/>
          </a:p>
        </p:txBody>
      </p:sp>
    </p:spTree>
    <p:extLst>
      <p:ext uri="{BB962C8B-B14F-4D97-AF65-F5344CB8AC3E}">
        <p14:creationId xmlns:p14="http://schemas.microsoft.com/office/powerpoint/2010/main" val="968364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DE3F7-EC10-7582-48FA-D058B80A927D}"/>
              </a:ext>
            </a:extLst>
          </p:cNvPr>
          <p:cNvSpPr>
            <a:spLocks noGrp="1"/>
          </p:cNvSpPr>
          <p:nvPr>
            <p:ph type="title"/>
          </p:nvPr>
        </p:nvSpPr>
        <p:spPr/>
        <p:txBody>
          <a:bodyPr/>
          <a:lstStyle/>
          <a:p>
            <a:r>
              <a:rPr lang="da-DK" dirty="0"/>
              <a:t>Trivsel, tillid, fleksibilitet og nærvær </a:t>
            </a:r>
          </a:p>
        </p:txBody>
      </p:sp>
      <p:sp>
        <p:nvSpPr>
          <p:cNvPr id="3" name="Pladsholder til indhold 2">
            <a:extLst>
              <a:ext uri="{FF2B5EF4-FFF2-40B4-BE49-F238E27FC236}">
                <a16:creationId xmlns:a16="http://schemas.microsoft.com/office/drawing/2014/main" id="{64B4EBAD-558B-11B6-DF1B-A56DD6F2DD9D}"/>
              </a:ext>
            </a:extLst>
          </p:cNvPr>
          <p:cNvSpPr>
            <a:spLocks noGrp="1"/>
          </p:cNvSpPr>
          <p:nvPr>
            <p:ph idx="1"/>
          </p:nvPr>
        </p:nvSpPr>
        <p:spPr>
          <a:xfrm>
            <a:off x="838200" y="1445342"/>
            <a:ext cx="10515600" cy="5047533"/>
          </a:xfrm>
        </p:spPr>
        <p:txBody>
          <a:bodyPr>
            <a:normAutofit/>
          </a:bodyPr>
          <a:lstStyle/>
          <a:p>
            <a:r>
              <a:rPr lang="da-DK" sz="2400" dirty="0"/>
              <a:t>Det er ikke nok bare at tiltrække nye medarbejdere – fastholdelse og løbende udvikling af de nuværende medarbejdere er essentielt. Det omfatter blandt andet fleksible arbejdsrammer, onboarding-programmer og fokus på muligheder for udvikling.</a:t>
            </a:r>
          </a:p>
          <a:p>
            <a:r>
              <a:rPr lang="da-DK" sz="2400" dirty="0"/>
              <a:t>Flere ledere påpeger behovet for en stærk og nærværende ledelse, især i lyset af de udfordringer, som de ansatte møder på daglig basis. Der er behov for ledelse, der støtter medarbejdere i at navigere i komplekse og krævende arbejdsmiljøer.</a:t>
            </a:r>
          </a:p>
          <a:p>
            <a:r>
              <a:rPr lang="da-DK" sz="2400" dirty="0"/>
              <a:t>Det offentlige skal i højere grad kunne tilbyde fleksible arbejdsrammer, der tilpasser sig medarbejdernes livssituationer. Dette skaber både trivsel og øger chancerne for fastholdelse.</a:t>
            </a:r>
          </a:p>
          <a:p>
            <a:r>
              <a:rPr lang="da-DK" sz="2400" dirty="0"/>
              <a:t>Tillid til medarbejdere og ledere på alle niveauer er afgørende for, at organisationer kan håndtere forandringer og kompleksitet. Tillid fremmer også en kultur, hvor medarbejdere føler sig trygge ved at udvikle sig og tage ansvar.</a:t>
            </a:r>
          </a:p>
        </p:txBody>
      </p:sp>
      <p:sp>
        <p:nvSpPr>
          <p:cNvPr id="4" name="Pladsholder til sidefod 3">
            <a:extLst>
              <a:ext uri="{FF2B5EF4-FFF2-40B4-BE49-F238E27FC236}">
                <a16:creationId xmlns:a16="http://schemas.microsoft.com/office/drawing/2014/main" id="{206A632B-7232-964C-83D5-AF1108953A00}"/>
              </a:ext>
            </a:extLst>
          </p:cNvPr>
          <p:cNvSpPr>
            <a:spLocks noGrp="1"/>
          </p:cNvSpPr>
          <p:nvPr>
            <p:ph type="ftr" sz="quarter" idx="11"/>
          </p:nvPr>
        </p:nvSpPr>
        <p:spPr/>
        <p:txBody>
          <a:bodyPr/>
          <a:lstStyle/>
          <a:p>
            <a:r>
              <a:rPr lang="en-US" dirty="0"/>
              <a:t>TÆNKETANKEN MANDAG MORGEN</a:t>
            </a:r>
          </a:p>
        </p:txBody>
      </p:sp>
      <p:sp>
        <p:nvSpPr>
          <p:cNvPr id="5" name="Pladsholder til slidenummer 4">
            <a:extLst>
              <a:ext uri="{FF2B5EF4-FFF2-40B4-BE49-F238E27FC236}">
                <a16:creationId xmlns:a16="http://schemas.microsoft.com/office/drawing/2014/main" id="{621D3936-14F6-1092-9842-C3CACB28FF92}"/>
              </a:ext>
            </a:extLst>
          </p:cNvPr>
          <p:cNvSpPr>
            <a:spLocks noGrp="1"/>
          </p:cNvSpPr>
          <p:nvPr>
            <p:ph type="sldNum" sz="quarter" idx="12"/>
          </p:nvPr>
        </p:nvSpPr>
        <p:spPr/>
        <p:txBody>
          <a:bodyPr/>
          <a:lstStyle/>
          <a:p>
            <a:fld id="{27CE633F-9882-4A5C-83A2-1109D0C73261}" type="slidenum">
              <a:rPr lang="en-US" smtClean="0"/>
              <a:t>6</a:t>
            </a:fld>
            <a:endParaRPr lang="en-US" dirty="0"/>
          </a:p>
        </p:txBody>
      </p:sp>
    </p:spTree>
    <p:extLst>
      <p:ext uri="{BB962C8B-B14F-4D97-AF65-F5344CB8AC3E}">
        <p14:creationId xmlns:p14="http://schemas.microsoft.com/office/powerpoint/2010/main" val="15666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80675107-893A-1E89-3439-CC417F8B5CF1}"/>
              </a:ext>
            </a:extLst>
          </p:cNvPr>
          <p:cNvSpPr txBox="1"/>
          <p:nvPr/>
        </p:nvSpPr>
        <p:spPr>
          <a:xfrm>
            <a:off x="1299087" y="1211007"/>
            <a:ext cx="3913239" cy="646331"/>
          </a:xfrm>
          <a:prstGeom prst="rect">
            <a:avLst/>
          </a:prstGeom>
          <a:solidFill>
            <a:schemeClr val="accent4">
              <a:lumMod val="75000"/>
            </a:schemeClr>
          </a:solidFill>
        </p:spPr>
        <p:txBody>
          <a:bodyPr wrap="square">
            <a:spAutoFit/>
          </a:bodyPr>
          <a:lstStyle/>
          <a:p>
            <a:r>
              <a:rPr lang="da-DK" sz="1800" b="1" i="0" u="none" strike="noStrike" baseline="0" dirty="0">
                <a:solidFill>
                  <a:schemeClr val="bg1"/>
                </a:solidFill>
                <a:latin typeface="Gotham Narrow Bold"/>
              </a:rPr>
              <a:t>Skab en kulturforandring, og giv medarbejderne gejsten tilbage </a:t>
            </a:r>
            <a:endParaRPr lang="da-DK" dirty="0">
              <a:solidFill>
                <a:schemeClr val="bg1"/>
              </a:solidFill>
            </a:endParaRPr>
          </a:p>
        </p:txBody>
      </p:sp>
      <p:sp>
        <p:nvSpPr>
          <p:cNvPr id="7" name="Tekstfelt 6">
            <a:extLst>
              <a:ext uri="{FF2B5EF4-FFF2-40B4-BE49-F238E27FC236}">
                <a16:creationId xmlns:a16="http://schemas.microsoft.com/office/drawing/2014/main" id="{DCCDDE8E-B535-05F0-3280-EEAB0DF98EBB}"/>
              </a:ext>
            </a:extLst>
          </p:cNvPr>
          <p:cNvSpPr txBox="1"/>
          <p:nvPr/>
        </p:nvSpPr>
        <p:spPr>
          <a:xfrm>
            <a:off x="5127521" y="2098820"/>
            <a:ext cx="3234813" cy="1200329"/>
          </a:xfrm>
          <a:prstGeom prst="rect">
            <a:avLst/>
          </a:prstGeom>
          <a:solidFill>
            <a:schemeClr val="accent4"/>
          </a:solidFill>
        </p:spPr>
        <p:txBody>
          <a:bodyPr wrap="square">
            <a:spAutoFit/>
          </a:bodyPr>
          <a:lstStyle/>
          <a:p>
            <a:r>
              <a:rPr lang="da-DK" sz="1800" b="1" i="0" u="none" strike="noStrike" baseline="0" dirty="0">
                <a:solidFill>
                  <a:srgbClr val="221E1F"/>
                </a:solidFill>
                <a:latin typeface="Gotham Narrow Bold"/>
              </a:rPr>
              <a:t>Kernefortælling skaber fællesskab på tværs af elever, forældre og personale </a:t>
            </a:r>
            <a:endParaRPr lang="da-DK" dirty="0"/>
          </a:p>
        </p:txBody>
      </p:sp>
      <p:sp>
        <p:nvSpPr>
          <p:cNvPr id="9" name="Tekstfelt 8">
            <a:extLst>
              <a:ext uri="{FF2B5EF4-FFF2-40B4-BE49-F238E27FC236}">
                <a16:creationId xmlns:a16="http://schemas.microsoft.com/office/drawing/2014/main" id="{E9F97C73-27AC-22ED-7B3F-05C674EA17C2}"/>
              </a:ext>
            </a:extLst>
          </p:cNvPr>
          <p:cNvSpPr txBox="1"/>
          <p:nvPr/>
        </p:nvSpPr>
        <p:spPr>
          <a:xfrm>
            <a:off x="1342104" y="4170175"/>
            <a:ext cx="2871019" cy="1200329"/>
          </a:xfrm>
          <a:prstGeom prst="rect">
            <a:avLst/>
          </a:prstGeom>
          <a:solidFill>
            <a:schemeClr val="accent4">
              <a:lumMod val="75000"/>
            </a:schemeClr>
          </a:solidFill>
        </p:spPr>
        <p:txBody>
          <a:bodyPr wrap="square">
            <a:spAutoFit/>
          </a:bodyPr>
          <a:lstStyle/>
          <a:p>
            <a:r>
              <a:rPr lang="da-DK" sz="1800" b="1" i="0" u="none" strike="noStrike" baseline="0" dirty="0">
                <a:solidFill>
                  <a:schemeClr val="bg1"/>
                </a:solidFill>
                <a:latin typeface="Gotham Narrow Bold"/>
              </a:rPr>
              <a:t>Et godt omdømme skaber attraktiv arbejdsplads og stærkere profil </a:t>
            </a:r>
            <a:endParaRPr lang="da-DK" dirty="0">
              <a:solidFill>
                <a:schemeClr val="bg1"/>
              </a:solidFill>
            </a:endParaRPr>
          </a:p>
        </p:txBody>
      </p:sp>
      <p:sp>
        <p:nvSpPr>
          <p:cNvPr id="11" name="Tekstfelt 10">
            <a:extLst>
              <a:ext uri="{FF2B5EF4-FFF2-40B4-BE49-F238E27FC236}">
                <a16:creationId xmlns:a16="http://schemas.microsoft.com/office/drawing/2014/main" id="{0FEBB84B-F3C5-15DC-251E-AE6CB66CDE18}"/>
              </a:ext>
            </a:extLst>
          </p:cNvPr>
          <p:cNvSpPr txBox="1"/>
          <p:nvPr/>
        </p:nvSpPr>
        <p:spPr>
          <a:xfrm>
            <a:off x="1327355" y="5541777"/>
            <a:ext cx="3913239" cy="923330"/>
          </a:xfrm>
          <a:prstGeom prst="rect">
            <a:avLst/>
          </a:prstGeom>
          <a:solidFill>
            <a:schemeClr val="accent4">
              <a:lumMod val="60000"/>
              <a:lumOff val="40000"/>
            </a:schemeClr>
          </a:solidFill>
        </p:spPr>
        <p:txBody>
          <a:bodyPr wrap="square">
            <a:spAutoFit/>
          </a:bodyPr>
          <a:lstStyle/>
          <a:p>
            <a:r>
              <a:rPr lang="da-DK" sz="1800" b="1" i="0" u="none" strike="noStrike" baseline="0" dirty="0">
                <a:solidFill>
                  <a:srgbClr val="221E1F"/>
                </a:solidFill>
                <a:latin typeface="Gotham Narrow Bold"/>
              </a:rPr>
              <a:t>Nyt introduktionsprogram har </a:t>
            </a:r>
            <a:endParaRPr lang="da-DK" sz="1800" b="0" i="0" u="none" strike="noStrike" baseline="0" dirty="0">
              <a:solidFill>
                <a:srgbClr val="221E1F"/>
              </a:solidFill>
              <a:latin typeface="Gotham Narrow Bold"/>
            </a:endParaRPr>
          </a:p>
          <a:p>
            <a:r>
              <a:rPr lang="da-DK" sz="1800" b="1" i="0" u="none" strike="noStrike" baseline="0" dirty="0">
                <a:solidFill>
                  <a:srgbClr val="221E1F"/>
                </a:solidFill>
                <a:latin typeface="Gotham Narrow Bold"/>
              </a:rPr>
              <a:t>reduceret personaleomsætningen </a:t>
            </a:r>
            <a:endParaRPr lang="da-DK" dirty="0"/>
          </a:p>
        </p:txBody>
      </p:sp>
      <p:sp>
        <p:nvSpPr>
          <p:cNvPr id="13" name="Tekstfelt 12">
            <a:extLst>
              <a:ext uri="{FF2B5EF4-FFF2-40B4-BE49-F238E27FC236}">
                <a16:creationId xmlns:a16="http://schemas.microsoft.com/office/drawing/2014/main" id="{81A88AFB-A207-CCD1-686F-767E6B4B7691}"/>
              </a:ext>
            </a:extLst>
          </p:cNvPr>
          <p:cNvSpPr txBox="1"/>
          <p:nvPr/>
        </p:nvSpPr>
        <p:spPr>
          <a:xfrm>
            <a:off x="8367251" y="614119"/>
            <a:ext cx="2910349" cy="1200329"/>
          </a:xfrm>
          <a:prstGeom prst="rect">
            <a:avLst/>
          </a:prstGeom>
          <a:solidFill>
            <a:schemeClr val="accent4">
              <a:lumMod val="60000"/>
              <a:lumOff val="40000"/>
            </a:schemeClr>
          </a:solidFill>
        </p:spPr>
        <p:txBody>
          <a:bodyPr wrap="square">
            <a:spAutoFit/>
          </a:bodyPr>
          <a:lstStyle/>
          <a:p>
            <a:r>
              <a:rPr lang="da-DK" sz="1800" b="1" i="0" u="none" strike="noStrike" baseline="0" dirty="0">
                <a:solidFill>
                  <a:srgbClr val="221E1F"/>
                </a:solidFill>
                <a:latin typeface="Gotham Narrow Bold"/>
              </a:rPr>
              <a:t>Tænk ud af boksen, og hav modet </a:t>
            </a:r>
            <a:endParaRPr lang="da-DK" sz="1800" b="0" i="0" u="none" strike="noStrike" baseline="0" dirty="0">
              <a:solidFill>
                <a:srgbClr val="221E1F"/>
              </a:solidFill>
              <a:latin typeface="Gotham Narrow Bold"/>
            </a:endParaRPr>
          </a:p>
          <a:p>
            <a:r>
              <a:rPr lang="da-DK" sz="1800" b="1" i="0" u="none" strike="noStrike" baseline="0" dirty="0">
                <a:solidFill>
                  <a:srgbClr val="221E1F"/>
                </a:solidFill>
                <a:latin typeface="Gotham Narrow Bold"/>
              </a:rPr>
              <a:t>til at lukke andre fagligheder ind </a:t>
            </a:r>
            <a:endParaRPr lang="da-DK" dirty="0"/>
          </a:p>
        </p:txBody>
      </p:sp>
      <p:sp>
        <p:nvSpPr>
          <p:cNvPr id="15" name="Tekstfelt 14">
            <a:extLst>
              <a:ext uri="{FF2B5EF4-FFF2-40B4-BE49-F238E27FC236}">
                <a16:creationId xmlns:a16="http://schemas.microsoft.com/office/drawing/2014/main" id="{D8C37177-D7CE-3BC7-5F31-2E8905F173F5}"/>
              </a:ext>
            </a:extLst>
          </p:cNvPr>
          <p:cNvSpPr txBox="1"/>
          <p:nvPr/>
        </p:nvSpPr>
        <p:spPr>
          <a:xfrm>
            <a:off x="5029198" y="3777449"/>
            <a:ext cx="3431458" cy="923330"/>
          </a:xfrm>
          <a:prstGeom prst="rect">
            <a:avLst/>
          </a:prstGeom>
          <a:solidFill>
            <a:schemeClr val="accent4">
              <a:lumMod val="40000"/>
              <a:lumOff val="60000"/>
            </a:schemeClr>
          </a:solidFill>
        </p:spPr>
        <p:txBody>
          <a:bodyPr wrap="square">
            <a:spAutoFit/>
          </a:bodyPr>
          <a:lstStyle/>
          <a:p>
            <a:r>
              <a:rPr lang="da-DK" sz="1800" b="1" i="0" u="none" strike="noStrike" baseline="0" dirty="0">
                <a:solidFill>
                  <a:srgbClr val="221E1F"/>
                </a:solidFill>
                <a:latin typeface="Gotham Narrow Bold"/>
              </a:rPr>
              <a:t>Ledelse baseret på tillid og transparens sikrer trivsel, fastholdelse og fællesskab </a:t>
            </a:r>
            <a:endParaRPr lang="da-DK" dirty="0"/>
          </a:p>
        </p:txBody>
      </p:sp>
      <p:sp>
        <p:nvSpPr>
          <p:cNvPr id="17" name="Tekstfelt 16">
            <a:extLst>
              <a:ext uri="{FF2B5EF4-FFF2-40B4-BE49-F238E27FC236}">
                <a16:creationId xmlns:a16="http://schemas.microsoft.com/office/drawing/2014/main" id="{044F4631-4FE9-A8B0-38E5-27F095DC7B13}"/>
              </a:ext>
            </a:extLst>
          </p:cNvPr>
          <p:cNvSpPr txBox="1"/>
          <p:nvPr/>
        </p:nvSpPr>
        <p:spPr>
          <a:xfrm>
            <a:off x="9320980" y="4803113"/>
            <a:ext cx="2153265" cy="1477328"/>
          </a:xfrm>
          <a:prstGeom prst="rect">
            <a:avLst/>
          </a:prstGeom>
          <a:solidFill>
            <a:schemeClr val="accent4">
              <a:lumMod val="75000"/>
            </a:schemeClr>
          </a:solidFill>
        </p:spPr>
        <p:txBody>
          <a:bodyPr wrap="square">
            <a:spAutoFit/>
          </a:bodyPr>
          <a:lstStyle/>
          <a:p>
            <a:r>
              <a:rPr lang="da-DK" sz="1800" b="1" i="0" u="none" strike="noStrike" baseline="0" dirty="0">
                <a:solidFill>
                  <a:schemeClr val="bg1"/>
                </a:solidFill>
                <a:latin typeface="Gotham Narrow Bold"/>
              </a:rPr>
              <a:t>Med et attraktivt arbejdsmiljø kom ansøgningerne væltende </a:t>
            </a:r>
            <a:endParaRPr lang="da-DK" dirty="0">
              <a:solidFill>
                <a:schemeClr val="bg1"/>
              </a:solidFill>
            </a:endParaRPr>
          </a:p>
        </p:txBody>
      </p:sp>
      <p:sp>
        <p:nvSpPr>
          <p:cNvPr id="19" name="Tekstfelt 18">
            <a:extLst>
              <a:ext uri="{FF2B5EF4-FFF2-40B4-BE49-F238E27FC236}">
                <a16:creationId xmlns:a16="http://schemas.microsoft.com/office/drawing/2014/main" id="{9DC2C2E4-4E69-B831-DE15-2E0E13F8968D}"/>
              </a:ext>
            </a:extLst>
          </p:cNvPr>
          <p:cNvSpPr txBox="1"/>
          <p:nvPr/>
        </p:nvSpPr>
        <p:spPr>
          <a:xfrm>
            <a:off x="8504902" y="2020795"/>
            <a:ext cx="3136490" cy="923330"/>
          </a:xfrm>
          <a:prstGeom prst="rect">
            <a:avLst/>
          </a:prstGeom>
          <a:solidFill>
            <a:schemeClr val="accent4">
              <a:lumMod val="75000"/>
            </a:schemeClr>
          </a:solidFill>
        </p:spPr>
        <p:txBody>
          <a:bodyPr wrap="square">
            <a:spAutoFit/>
          </a:bodyPr>
          <a:lstStyle/>
          <a:p>
            <a:r>
              <a:rPr lang="da-DK" sz="1800" b="1" i="0" u="none" strike="noStrike" baseline="0" dirty="0">
                <a:solidFill>
                  <a:schemeClr val="bg1"/>
                </a:solidFill>
                <a:latin typeface="Gotham Narrow Bold"/>
              </a:rPr>
              <a:t>Mindre ledelsesspænd sikrer nærledelse og tid til udviklingsopgaver </a:t>
            </a:r>
            <a:endParaRPr lang="da-DK" dirty="0">
              <a:solidFill>
                <a:schemeClr val="bg1"/>
              </a:solidFill>
            </a:endParaRPr>
          </a:p>
        </p:txBody>
      </p:sp>
      <p:sp>
        <p:nvSpPr>
          <p:cNvPr id="21" name="Tekstfelt 20">
            <a:extLst>
              <a:ext uri="{FF2B5EF4-FFF2-40B4-BE49-F238E27FC236}">
                <a16:creationId xmlns:a16="http://schemas.microsoft.com/office/drawing/2014/main" id="{E7E18C86-10F7-A554-F794-E888582A15B9}"/>
              </a:ext>
            </a:extLst>
          </p:cNvPr>
          <p:cNvSpPr txBox="1"/>
          <p:nvPr/>
        </p:nvSpPr>
        <p:spPr>
          <a:xfrm>
            <a:off x="1299087" y="2224561"/>
            <a:ext cx="3048000" cy="1477328"/>
          </a:xfrm>
          <a:prstGeom prst="rect">
            <a:avLst/>
          </a:prstGeom>
          <a:solidFill>
            <a:schemeClr val="accent5">
              <a:lumMod val="40000"/>
              <a:lumOff val="60000"/>
            </a:schemeClr>
          </a:solidFill>
        </p:spPr>
        <p:txBody>
          <a:bodyPr wrap="square">
            <a:spAutoFit/>
          </a:bodyPr>
          <a:lstStyle/>
          <a:p>
            <a:r>
              <a:rPr lang="da-DK" sz="1800" b="1" i="0" u="none" strike="noStrike" baseline="0" dirty="0">
                <a:solidFill>
                  <a:srgbClr val="221E1F"/>
                </a:solidFill>
                <a:latin typeface="Gotham Narrow Bold"/>
              </a:rPr>
              <a:t>Mod til at tale om ‘de svære ting’ får stressramte medarbejdere hurtigere tilbage på arbejde </a:t>
            </a:r>
            <a:endParaRPr lang="da-DK" dirty="0"/>
          </a:p>
        </p:txBody>
      </p:sp>
      <p:sp>
        <p:nvSpPr>
          <p:cNvPr id="23" name="Tekstfelt 22">
            <a:extLst>
              <a:ext uri="{FF2B5EF4-FFF2-40B4-BE49-F238E27FC236}">
                <a16:creationId xmlns:a16="http://schemas.microsoft.com/office/drawing/2014/main" id="{50C2F473-C93A-515E-CFBE-E12CC3F9BBCA}"/>
              </a:ext>
            </a:extLst>
          </p:cNvPr>
          <p:cNvSpPr txBox="1"/>
          <p:nvPr/>
        </p:nvSpPr>
        <p:spPr>
          <a:xfrm>
            <a:off x="5781366" y="5266701"/>
            <a:ext cx="2910349" cy="923330"/>
          </a:xfrm>
          <a:prstGeom prst="rect">
            <a:avLst/>
          </a:prstGeom>
          <a:solidFill>
            <a:schemeClr val="accent4"/>
          </a:solidFill>
        </p:spPr>
        <p:txBody>
          <a:bodyPr wrap="square">
            <a:spAutoFit/>
          </a:bodyPr>
          <a:lstStyle/>
          <a:p>
            <a:r>
              <a:rPr lang="da-DK" sz="1800" b="1" i="0" u="none" strike="noStrike" baseline="0" dirty="0">
                <a:solidFill>
                  <a:srgbClr val="221E1F"/>
                </a:solidFill>
                <a:latin typeface="Gotham Narrow Bold"/>
              </a:rPr>
              <a:t>Dobbeltledelse højner fagligheden og frigiver tid til kerneopgave </a:t>
            </a:r>
            <a:endParaRPr lang="da-DK" dirty="0"/>
          </a:p>
        </p:txBody>
      </p:sp>
      <p:sp>
        <p:nvSpPr>
          <p:cNvPr id="24" name="Titel 23">
            <a:extLst>
              <a:ext uri="{FF2B5EF4-FFF2-40B4-BE49-F238E27FC236}">
                <a16:creationId xmlns:a16="http://schemas.microsoft.com/office/drawing/2014/main" id="{F61AA502-4606-D8F4-0A18-325403386EF8}"/>
              </a:ext>
            </a:extLst>
          </p:cNvPr>
          <p:cNvSpPr>
            <a:spLocks noGrp="1"/>
          </p:cNvSpPr>
          <p:nvPr>
            <p:ph type="title"/>
          </p:nvPr>
        </p:nvSpPr>
        <p:spPr>
          <a:xfrm>
            <a:off x="838200" y="365126"/>
            <a:ext cx="10515600" cy="453892"/>
          </a:xfrm>
        </p:spPr>
        <p:txBody>
          <a:bodyPr>
            <a:normAutofit fontScale="90000"/>
          </a:bodyPr>
          <a:lstStyle/>
          <a:p>
            <a:r>
              <a:rPr lang="da-DK" dirty="0"/>
              <a:t>Det taler frontlinjelederne om:</a:t>
            </a:r>
          </a:p>
        </p:txBody>
      </p:sp>
      <p:sp>
        <p:nvSpPr>
          <p:cNvPr id="26" name="Tekstfelt 25">
            <a:extLst>
              <a:ext uri="{FF2B5EF4-FFF2-40B4-BE49-F238E27FC236}">
                <a16:creationId xmlns:a16="http://schemas.microsoft.com/office/drawing/2014/main" id="{E2EF38B5-A718-5F0C-48EB-4CA20E94B3CF}"/>
              </a:ext>
            </a:extLst>
          </p:cNvPr>
          <p:cNvSpPr txBox="1"/>
          <p:nvPr/>
        </p:nvSpPr>
        <p:spPr>
          <a:xfrm>
            <a:off x="8790038" y="3222156"/>
            <a:ext cx="2782529" cy="1200329"/>
          </a:xfrm>
          <a:prstGeom prst="rect">
            <a:avLst/>
          </a:prstGeom>
          <a:solidFill>
            <a:schemeClr val="accent4">
              <a:lumMod val="60000"/>
              <a:lumOff val="40000"/>
            </a:schemeClr>
          </a:solidFill>
        </p:spPr>
        <p:txBody>
          <a:bodyPr wrap="square">
            <a:spAutoFit/>
          </a:bodyPr>
          <a:lstStyle/>
          <a:p>
            <a:r>
              <a:rPr lang="da-DK" sz="1800" b="1" i="0" u="none" strike="noStrike" baseline="0" dirty="0">
                <a:solidFill>
                  <a:srgbClr val="221E1F"/>
                </a:solidFill>
                <a:latin typeface="Gotham Narrow Bold"/>
              </a:rPr>
              <a:t>Øget kompleksitet i læreropgaven </a:t>
            </a:r>
            <a:endParaRPr lang="da-DK" sz="1800" b="0" i="0" u="none" strike="noStrike" baseline="0" dirty="0">
              <a:solidFill>
                <a:srgbClr val="221E1F"/>
              </a:solidFill>
              <a:latin typeface="Gotham Narrow Bold"/>
            </a:endParaRPr>
          </a:p>
          <a:p>
            <a:r>
              <a:rPr lang="da-DK" sz="1800" b="1" i="0" u="none" strike="noStrike" baseline="0" dirty="0">
                <a:solidFill>
                  <a:srgbClr val="221E1F"/>
                </a:solidFill>
                <a:latin typeface="Gotham Narrow Bold"/>
              </a:rPr>
              <a:t>og fokus på relationskompetencer </a:t>
            </a:r>
            <a:endParaRPr lang="da-DK" dirty="0"/>
          </a:p>
        </p:txBody>
      </p:sp>
      <p:sp>
        <p:nvSpPr>
          <p:cNvPr id="27" name="Pladsholder til sidefod 26">
            <a:extLst>
              <a:ext uri="{FF2B5EF4-FFF2-40B4-BE49-F238E27FC236}">
                <a16:creationId xmlns:a16="http://schemas.microsoft.com/office/drawing/2014/main" id="{7530248D-C239-7146-39A6-1EF1B45A0AAC}"/>
              </a:ext>
            </a:extLst>
          </p:cNvPr>
          <p:cNvSpPr>
            <a:spLocks noGrp="1"/>
          </p:cNvSpPr>
          <p:nvPr>
            <p:ph type="ftr" sz="quarter" idx="11"/>
          </p:nvPr>
        </p:nvSpPr>
        <p:spPr/>
        <p:txBody>
          <a:bodyPr/>
          <a:lstStyle/>
          <a:p>
            <a:r>
              <a:rPr lang="en-US" dirty="0"/>
              <a:t>TÆNKETANKEN MANDAG MORGEN</a:t>
            </a:r>
          </a:p>
        </p:txBody>
      </p:sp>
      <p:sp>
        <p:nvSpPr>
          <p:cNvPr id="28" name="Pladsholder til slidenummer 27">
            <a:extLst>
              <a:ext uri="{FF2B5EF4-FFF2-40B4-BE49-F238E27FC236}">
                <a16:creationId xmlns:a16="http://schemas.microsoft.com/office/drawing/2014/main" id="{1E1B5F53-EC9E-BCC4-D88F-1C9FD6590893}"/>
              </a:ext>
            </a:extLst>
          </p:cNvPr>
          <p:cNvSpPr>
            <a:spLocks noGrp="1"/>
          </p:cNvSpPr>
          <p:nvPr>
            <p:ph type="sldNum" sz="quarter" idx="12"/>
          </p:nvPr>
        </p:nvSpPr>
        <p:spPr/>
        <p:txBody>
          <a:bodyPr/>
          <a:lstStyle/>
          <a:p>
            <a:fld id="{27CE633F-9882-4A5C-83A2-1109D0C73261}" type="slidenum">
              <a:rPr lang="en-US" smtClean="0"/>
              <a:t>7</a:t>
            </a:fld>
            <a:endParaRPr lang="en-US" dirty="0"/>
          </a:p>
        </p:txBody>
      </p:sp>
    </p:spTree>
    <p:extLst>
      <p:ext uri="{BB962C8B-B14F-4D97-AF65-F5344CB8AC3E}">
        <p14:creationId xmlns:p14="http://schemas.microsoft.com/office/powerpoint/2010/main" val="408277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CA0FA7D9-5990-2AB5-3C79-85AD062CC637}"/>
              </a:ext>
            </a:extLst>
          </p:cNvPr>
          <p:cNvPicPr>
            <a:picLocks noChangeAspect="1"/>
          </p:cNvPicPr>
          <p:nvPr/>
        </p:nvPicPr>
        <p:blipFill>
          <a:blip r:embed="rId2"/>
          <a:stretch>
            <a:fillRect/>
          </a:stretch>
        </p:blipFill>
        <p:spPr>
          <a:xfrm>
            <a:off x="8261659" y="1068105"/>
            <a:ext cx="3380858" cy="5077056"/>
          </a:xfrm>
          <a:prstGeom prst="rect">
            <a:avLst/>
          </a:prstGeom>
        </p:spPr>
      </p:pic>
      <p:sp>
        <p:nvSpPr>
          <p:cNvPr id="14" name="Titel 13">
            <a:extLst>
              <a:ext uri="{FF2B5EF4-FFF2-40B4-BE49-F238E27FC236}">
                <a16:creationId xmlns:a16="http://schemas.microsoft.com/office/drawing/2014/main" id="{491C25D2-717D-2036-0062-CB869473A00F}"/>
              </a:ext>
            </a:extLst>
          </p:cNvPr>
          <p:cNvSpPr>
            <a:spLocks noGrp="1"/>
          </p:cNvSpPr>
          <p:nvPr>
            <p:ph type="title"/>
          </p:nvPr>
        </p:nvSpPr>
        <p:spPr>
          <a:xfrm>
            <a:off x="838200" y="18255"/>
            <a:ext cx="10515600" cy="1325563"/>
          </a:xfrm>
        </p:spPr>
        <p:txBody>
          <a:bodyPr>
            <a:normAutofit fontScale="90000"/>
          </a:bodyPr>
          <a:lstStyle/>
          <a:p>
            <a:r>
              <a:rPr lang="da-DK" dirty="0"/>
              <a:t>Hvad bruger frontlinjelederne deres tid på?</a:t>
            </a:r>
          </a:p>
        </p:txBody>
      </p:sp>
      <p:sp>
        <p:nvSpPr>
          <p:cNvPr id="15" name="Pladsholder til indhold 14">
            <a:extLst>
              <a:ext uri="{FF2B5EF4-FFF2-40B4-BE49-F238E27FC236}">
                <a16:creationId xmlns:a16="http://schemas.microsoft.com/office/drawing/2014/main" id="{757E9C57-30E0-7973-6BA3-E02EC4A94914}"/>
              </a:ext>
            </a:extLst>
          </p:cNvPr>
          <p:cNvSpPr>
            <a:spLocks noGrp="1"/>
          </p:cNvSpPr>
          <p:nvPr>
            <p:ph idx="1"/>
          </p:nvPr>
        </p:nvSpPr>
        <p:spPr>
          <a:xfrm>
            <a:off x="838200" y="1002890"/>
            <a:ext cx="7125929" cy="5584723"/>
          </a:xfrm>
        </p:spPr>
        <p:txBody>
          <a:bodyPr>
            <a:normAutofit lnSpcReduction="10000"/>
          </a:bodyPr>
          <a:lstStyle/>
          <a:p>
            <a:r>
              <a:rPr lang="da-DK" sz="2400" dirty="0"/>
              <a:t>Personaleledelse og administration er de to hovedopgaver, som niveau 3-lederne bruger det meste af deres tid på. </a:t>
            </a:r>
          </a:p>
          <a:p>
            <a:r>
              <a:rPr lang="da-DK" sz="2400" dirty="0"/>
              <a:t>Modsat bruger over halvdelen af niveau 3-lederne kun mellem 0-10 pct. af deres arbejdstid på bl.a. udvikling og innovation.</a:t>
            </a:r>
          </a:p>
          <a:p>
            <a:r>
              <a:rPr lang="da-DK" sz="2400" dirty="0"/>
              <a:t>Niveau 3-lederne bruger inden for  personaleledelse, mest tid på faglig ledelse og kompetenceudvikling, og mindre på håndtering af sygefravær og rekruttering, ansættelser og afskedigelser.</a:t>
            </a:r>
          </a:p>
          <a:p>
            <a:r>
              <a:rPr lang="da-DK" sz="2400" dirty="0"/>
              <a:t>Udvikling og innovation fylder maksimalt 10 pct. af arbejdsugen for over halvdelen (53 pct.) af niveau 3-lederne. Den begrænsende tid til udvikling og innovation bruges primært på udvikling af praksis og arbejdsprocesser fremfor organisationsudvikling, ny teknologi og lignende.</a:t>
            </a:r>
          </a:p>
        </p:txBody>
      </p:sp>
      <p:sp>
        <p:nvSpPr>
          <p:cNvPr id="16" name="Pladsholder til sidefod 15">
            <a:extLst>
              <a:ext uri="{FF2B5EF4-FFF2-40B4-BE49-F238E27FC236}">
                <a16:creationId xmlns:a16="http://schemas.microsoft.com/office/drawing/2014/main" id="{DAD2DDE6-68BB-029D-52E3-270974DC1BAE}"/>
              </a:ext>
            </a:extLst>
          </p:cNvPr>
          <p:cNvSpPr>
            <a:spLocks noGrp="1"/>
          </p:cNvSpPr>
          <p:nvPr>
            <p:ph type="ftr" sz="quarter" idx="11"/>
          </p:nvPr>
        </p:nvSpPr>
        <p:spPr/>
        <p:txBody>
          <a:bodyPr/>
          <a:lstStyle/>
          <a:p>
            <a:r>
              <a:rPr lang="en-US" dirty="0"/>
              <a:t>TÆNKETANKEN MANDAG MORGEN</a:t>
            </a:r>
          </a:p>
        </p:txBody>
      </p:sp>
      <p:sp>
        <p:nvSpPr>
          <p:cNvPr id="17" name="Pladsholder til slidenummer 16">
            <a:extLst>
              <a:ext uri="{FF2B5EF4-FFF2-40B4-BE49-F238E27FC236}">
                <a16:creationId xmlns:a16="http://schemas.microsoft.com/office/drawing/2014/main" id="{79658C8A-9A53-B3AF-4980-F19E5CCA84E1}"/>
              </a:ext>
            </a:extLst>
          </p:cNvPr>
          <p:cNvSpPr>
            <a:spLocks noGrp="1"/>
          </p:cNvSpPr>
          <p:nvPr>
            <p:ph type="sldNum" sz="quarter" idx="12"/>
          </p:nvPr>
        </p:nvSpPr>
        <p:spPr/>
        <p:txBody>
          <a:bodyPr/>
          <a:lstStyle/>
          <a:p>
            <a:fld id="{27CE633F-9882-4A5C-83A2-1109D0C73261}" type="slidenum">
              <a:rPr lang="en-US" smtClean="0"/>
              <a:t>8</a:t>
            </a:fld>
            <a:endParaRPr lang="en-US" dirty="0"/>
          </a:p>
        </p:txBody>
      </p:sp>
    </p:spTree>
    <p:extLst>
      <p:ext uri="{BB962C8B-B14F-4D97-AF65-F5344CB8AC3E}">
        <p14:creationId xmlns:p14="http://schemas.microsoft.com/office/powerpoint/2010/main" val="163023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additive="base">
                                        <p:cTn id="13" dur="50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xEl>
                                              <p:pRg st="2" end="2"/>
                                            </p:txEl>
                                          </p:spTgt>
                                        </p:tgtEl>
                                        <p:attrNameLst>
                                          <p:attrName>style.visibility</p:attrName>
                                        </p:attrNameLst>
                                      </p:cBhvr>
                                      <p:to>
                                        <p:strVal val="visible"/>
                                      </p:to>
                                    </p:set>
                                    <p:anim calcmode="lin" valueType="num">
                                      <p:cBhvr additive="base">
                                        <p:cTn id="19"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xEl>
                                              <p:pRg st="3" end="3"/>
                                            </p:txEl>
                                          </p:spTgt>
                                        </p:tgtEl>
                                        <p:attrNameLst>
                                          <p:attrName>style.visibility</p:attrName>
                                        </p:attrNameLst>
                                      </p:cBhvr>
                                      <p:to>
                                        <p:strVal val="visible"/>
                                      </p:to>
                                    </p:set>
                                    <p:anim calcmode="lin" valueType="num">
                                      <p:cBhvr additive="base">
                                        <p:cTn id="25"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tekst, skærmbillede, Font/skrifttype, nummer/tal&#10;&#10;Automatisk genereret beskrivelse">
            <a:extLst>
              <a:ext uri="{FF2B5EF4-FFF2-40B4-BE49-F238E27FC236}">
                <a16:creationId xmlns:a16="http://schemas.microsoft.com/office/drawing/2014/main" id="{F09FD9C6-270E-D90F-542F-C6E5603891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5847" y="37677"/>
            <a:ext cx="9183329" cy="6820323"/>
          </a:xfrm>
          <a:prstGeom prst="rect">
            <a:avLst/>
          </a:prstGeom>
          <a:noFill/>
          <a:ln>
            <a:noFill/>
          </a:ln>
        </p:spPr>
      </p:pic>
      <p:sp>
        <p:nvSpPr>
          <p:cNvPr id="5" name="Pladsholder til sidefod 4">
            <a:extLst>
              <a:ext uri="{FF2B5EF4-FFF2-40B4-BE49-F238E27FC236}">
                <a16:creationId xmlns:a16="http://schemas.microsoft.com/office/drawing/2014/main" id="{2AF8C3B6-5E74-B254-2B50-543E06DF63E5}"/>
              </a:ext>
            </a:extLst>
          </p:cNvPr>
          <p:cNvSpPr>
            <a:spLocks noGrp="1"/>
          </p:cNvSpPr>
          <p:nvPr>
            <p:ph type="ftr" sz="quarter" idx="11"/>
          </p:nvPr>
        </p:nvSpPr>
        <p:spPr/>
        <p:txBody>
          <a:bodyPr/>
          <a:lstStyle/>
          <a:p>
            <a:r>
              <a:rPr lang="en-US" dirty="0"/>
              <a:t>TÆNKETANKEN MANDAG MORGEN</a:t>
            </a:r>
          </a:p>
        </p:txBody>
      </p:sp>
      <p:sp>
        <p:nvSpPr>
          <p:cNvPr id="6" name="Pladsholder til slidenummer 5">
            <a:extLst>
              <a:ext uri="{FF2B5EF4-FFF2-40B4-BE49-F238E27FC236}">
                <a16:creationId xmlns:a16="http://schemas.microsoft.com/office/drawing/2014/main" id="{9E0031DB-E630-5BAE-692D-9B4E787C8BF4}"/>
              </a:ext>
            </a:extLst>
          </p:cNvPr>
          <p:cNvSpPr>
            <a:spLocks noGrp="1"/>
          </p:cNvSpPr>
          <p:nvPr>
            <p:ph type="sldNum" sz="quarter" idx="12"/>
          </p:nvPr>
        </p:nvSpPr>
        <p:spPr/>
        <p:txBody>
          <a:bodyPr/>
          <a:lstStyle/>
          <a:p>
            <a:fld id="{27CE633F-9882-4A5C-83A2-1109D0C73261}" type="slidenum">
              <a:rPr lang="en-US" smtClean="0"/>
              <a:t>9</a:t>
            </a:fld>
            <a:endParaRPr lang="en-US" dirty="0"/>
          </a:p>
        </p:txBody>
      </p:sp>
    </p:spTree>
    <p:extLst>
      <p:ext uri="{BB962C8B-B14F-4D97-AF65-F5344CB8AC3E}">
        <p14:creationId xmlns:p14="http://schemas.microsoft.com/office/powerpoint/2010/main" val="175124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6C8F6973-1220-D34A-0B25-26692E1D0945}"/>
              </a:ext>
            </a:extLst>
          </p:cNvPr>
          <p:cNvPicPr>
            <a:picLocks noChangeAspect="1"/>
          </p:cNvPicPr>
          <p:nvPr/>
        </p:nvPicPr>
        <p:blipFill>
          <a:blip r:embed="rId2"/>
          <a:stretch>
            <a:fillRect/>
          </a:stretch>
        </p:blipFill>
        <p:spPr>
          <a:xfrm>
            <a:off x="1828800" y="678031"/>
            <a:ext cx="7679138" cy="5349143"/>
          </a:xfrm>
          <a:prstGeom prst="rect">
            <a:avLst/>
          </a:prstGeom>
        </p:spPr>
      </p:pic>
      <p:sp>
        <p:nvSpPr>
          <p:cNvPr id="7" name="Pladsholder til sidefod 6">
            <a:extLst>
              <a:ext uri="{FF2B5EF4-FFF2-40B4-BE49-F238E27FC236}">
                <a16:creationId xmlns:a16="http://schemas.microsoft.com/office/drawing/2014/main" id="{80246E55-318C-9764-FB4F-29BA120D3B11}"/>
              </a:ext>
            </a:extLst>
          </p:cNvPr>
          <p:cNvSpPr>
            <a:spLocks noGrp="1"/>
          </p:cNvSpPr>
          <p:nvPr>
            <p:ph type="ftr" sz="quarter" idx="11"/>
          </p:nvPr>
        </p:nvSpPr>
        <p:spPr/>
        <p:txBody>
          <a:bodyPr/>
          <a:lstStyle/>
          <a:p>
            <a:r>
              <a:rPr lang="en-US" dirty="0"/>
              <a:t>TÆNKETANKEN MANDAG MORGEN</a:t>
            </a:r>
          </a:p>
        </p:txBody>
      </p:sp>
      <p:sp>
        <p:nvSpPr>
          <p:cNvPr id="8" name="Pladsholder til slidenummer 7">
            <a:extLst>
              <a:ext uri="{FF2B5EF4-FFF2-40B4-BE49-F238E27FC236}">
                <a16:creationId xmlns:a16="http://schemas.microsoft.com/office/drawing/2014/main" id="{6D5E8FC3-85FC-2CBC-F36A-54FF07F52CFA}"/>
              </a:ext>
            </a:extLst>
          </p:cNvPr>
          <p:cNvSpPr>
            <a:spLocks noGrp="1"/>
          </p:cNvSpPr>
          <p:nvPr>
            <p:ph type="sldNum" sz="quarter" idx="12"/>
          </p:nvPr>
        </p:nvSpPr>
        <p:spPr/>
        <p:txBody>
          <a:bodyPr/>
          <a:lstStyle/>
          <a:p>
            <a:fld id="{27CE633F-9882-4A5C-83A2-1109D0C73261}" type="slidenum">
              <a:rPr lang="en-US" smtClean="0"/>
              <a:t>10</a:t>
            </a:fld>
            <a:endParaRPr lang="en-US" dirty="0"/>
          </a:p>
        </p:txBody>
      </p:sp>
    </p:spTree>
    <p:extLst>
      <p:ext uri="{BB962C8B-B14F-4D97-AF65-F5344CB8AC3E}">
        <p14:creationId xmlns:p14="http://schemas.microsoft.com/office/powerpoint/2010/main" val="317256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5370CE-A319-AE60-D160-D4AE35C4066B}"/>
              </a:ext>
            </a:extLst>
          </p:cNvPr>
          <p:cNvSpPr>
            <a:spLocks noGrp="1"/>
          </p:cNvSpPr>
          <p:nvPr>
            <p:ph type="title"/>
          </p:nvPr>
        </p:nvSpPr>
        <p:spPr/>
        <p:txBody>
          <a:bodyPr>
            <a:normAutofit fontScale="90000"/>
          </a:bodyPr>
          <a:lstStyle/>
          <a:p>
            <a:r>
              <a:rPr lang="da-DK" kern="100" dirty="0">
                <a:ea typeface="Aptos" panose="020B0004020202020204" pitchFamily="34" charset="0"/>
                <a:cs typeface="Times New Roman" panose="02020603050405020304" pitchFamily="18" charset="0"/>
              </a:rPr>
              <a:t>Spontan innovation eller mikroinnovation </a:t>
            </a:r>
            <a:br>
              <a:rPr lang="da-DK" kern="100" dirty="0">
                <a:ea typeface="Aptos" panose="020B0004020202020204" pitchFamily="34" charset="0"/>
                <a:cs typeface="Times New Roman" panose="02020603050405020304" pitchFamily="18" charset="0"/>
              </a:rPr>
            </a:br>
            <a:r>
              <a:rPr lang="da-DK" kern="100" dirty="0">
                <a:ea typeface="Aptos" panose="020B0004020202020204" pitchFamily="34" charset="0"/>
                <a:cs typeface="Times New Roman" panose="02020603050405020304" pitchFamily="18" charset="0"/>
              </a:rPr>
              <a:t>som overlevelsesmekanisme</a:t>
            </a:r>
            <a:br>
              <a:rPr lang="da-DK" kern="100" dirty="0">
                <a:ea typeface="Aptos" panose="020B0004020202020204" pitchFamily="34" charset="0"/>
                <a:cs typeface="Times New Roman" panose="02020603050405020304" pitchFamily="18" charset="0"/>
              </a:rPr>
            </a:br>
            <a:endParaRPr lang="da-DK" dirty="0"/>
          </a:p>
        </p:txBody>
      </p:sp>
      <p:sp>
        <p:nvSpPr>
          <p:cNvPr id="3" name="Pladsholder til indhold 2">
            <a:extLst>
              <a:ext uri="{FF2B5EF4-FFF2-40B4-BE49-F238E27FC236}">
                <a16:creationId xmlns:a16="http://schemas.microsoft.com/office/drawing/2014/main" id="{F7445D73-7DA8-7D3E-B044-241E67D27821}"/>
              </a:ext>
            </a:extLst>
          </p:cNvPr>
          <p:cNvSpPr>
            <a:spLocks noGrp="1"/>
          </p:cNvSpPr>
          <p:nvPr>
            <p:ph idx="1"/>
          </p:nvPr>
        </p:nvSpPr>
        <p:spPr>
          <a:xfrm>
            <a:off x="838200" y="1396182"/>
            <a:ext cx="10515600" cy="5299586"/>
          </a:xfrm>
        </p:spPr>
        <p:txBody>
          <a:bodyPr>
            <a:normAutofit/>
          </a:bodyPr>
          <a:lstStyle/>
          <a:p>
            <a:pPr>
              <a:lnSpc>
                <a:spcPct val="115000"/>
              </a:lnSpc>
              <a:spcAft>
                <a:spcPts val="800"/>
              </a:spcAft>
            </a:pPr>
            <a:r>
              <a:rPr lang="da-DK" sz="2000" kern="100" dirty="0">
                <a:effectLst/>
                <a:ea typeface="Aptos" panose="020B0004020202020204" pitchFamily="34" charset="0"/>
                <a:cs typeface="Times New Roman" panose="02020603050405020304" pitchFamily="18" charset="0"/>
              </a:rPr>
              <a:t>Der er en tilsyneladende modsætning mellem analysen af ledernes tidsforbrug, der viser, at de bruger meget lidt tid på innovation og udvikling, og så indsigterne fra vores dybdeinterview, som viser deres konkrete kreativitet og innovative løsninger. </a:t>
            </a:r>
          </a:p>
          <a:p>
            <a:pPr>
              <a:lnSpc>
                <a:spcPct val="115000"/>
              </a:lnSpc>
              <a:spcAft>
                <a:spcPts val="800"/>
              </a:spcAft>
            </a:pPr>
            <a:r>
              <a:rPr lang="da-DK" sz="2000" kern="100" dirty="0">
                <a:effectLst/>
                <a:ea typeface="Aptos" panose="020B0004020202020204" pitchFamily="34" charset="0"/>
                <a:cs typeface="Times New Roman" panose="02020603050405020304" pitchFamily="18" charset="0"/>
              </a:rPr>
              <a:t>De daglige udfordringer og ressourceknapheden tvinger lederne til at være innovative på en meget konkret og pragmatisk måde. Deres kreativitet bliver en nødvendig </a:t>
            </a:r>
            <a:r>
              <a:rPr lang="da-DK" sz="2000" b="1" i="1" kern="100" dirty="0">
                <a:effectLst/>
                <a:ea typeface="Aptos" panose="020B0004020202020204" pitchFamily="34" charset="0"/>
                <a:cs typeface="Times New Roman" panose="02020603050405020304" pitchFamily="18" charset="0"/>
              </a:rPr>
              <a:t>overlevelsesmekanisme</a:t>
            </a:r>
            <a:r>
              <a:rPr lang="da-DK" sz="2000" kern="100" dirty="0">
                <a:effectLst/>
                <a:ea typeface="Aptos" panose="020B0004020202020204" pitchFamily="34" charset="0"/>
                <a:cs typeface="Times New Roman" panose="02020603050405020304" pitchFamily="18" charset="0"/>
              </a:rPr>
              <a:t>, hvor de finder løsninger på problemerne inden for de rammer og med de ressourcer, de har til rådighed.</a:t>
            </a:r>
          </a:p>
          <a:p>
            <a:pPr>
              <a:lnSpc>
                <a:spcPct val="115000"/>
              </a:lnSpc>
              <a:spcAft>
                <a:spcPts val="800"/>
              </a:spcAft>
            </a:pPr>
            <a:r>
              <a:rPr lang="da-DK" sz="2000" kern="100" dirty="0">
                <a:effectLst/>
                <a:ea typeface="Aptos" panose="020B0004020202020204" pitchFamily="34" charset="0"/>
                <a:cs typeface="Times New Roman" panose="02020603050405020304" pitchFamily="18" charset="0"/>
              </a:rPr>
              <a:t>I dybdeinterviewene beskrives denne kreativitet ikke som en del af en struktureret innovationsproces, men snarere som </a:t>
            </a:r>
            <a:r>
              <a:rPr lang="da-DK" sz="2000" b="1" i="1" kern="100" dirty="0">
                <a:effectLst/>
                <a:ea typeface="Aptos" panose="020B0004020202020204" pitchFamily="34" charset="0"/>
                <a:cs typeface="Times New Roman" panose="02020603050405020304" pitchFamily="18" charset="0"/>
              </a:rPr>
              <a:t>spontane, nødvendige handlinger</a:t>
            </a:r>
            <a:r>
              <a:rPr lang="da-DK" sz="2000" kern="100" dirty="0">
                <a:effectLst/>
                <a:ea typeface="Aptos" panose="020B0004020202020204" pitchFamily="34" charset="0"/>
                <a:cs typeface="Times New Roman" panose="02020603050405020304" pitchFamily="18" charset="0"/>
              </a:rPr>
              <a:t>, der sikrer, at driften kan fortsætte, og at medarbejderne kan fastholdes. Det handler om at være innovativ på stedet – at finde små, men effektive måder at forbedre arbejdsgangene, tilpasse ledelsesstilen eller skabe trivsel, selv når tiden er knap.</a:t>
            </a:r>
          </a:p>
        </p:txBody>
      </p:sp>
      <p:sp>
        <p:nvSpPr>
          <p:cNvPr id="4" name="Pladsholder til sidefod 3">
            <a:extLst>
              <a:ext uri="{FF2B5EF4-FFF2-40B4-BE49-F238E27FC236}">
                <a16:creationId xmlns:a16="http://schemas.microsoft.com/office/drawing/2014/main" id="{C7D35631-C0B3-3FEB-AA4A-AE7C44146164}"/>
              </a:ext>
            </a:extLst>
          </p:cNvPr>
          <p:cNvSpPr>
            <a:spLocks noGrp="1"/>
          </p:cNvSpPr>
          <p:nvPr>
            <p:ph type="ftr" sz="quarter" idx="11"/>
          </p:nvPr>
        </p:nvSpPr>
        <p:spPr/>
        <p:txBody>
          <a:bodyPr/>
          <a:lstStyle/>
          <a:p>
            <a:r>
              <a:rPr lang="en-US" dirty="0"/>
              <a:t>TÆNKETANKEN MANDAG MORGEN</a:t>
            </a:r>
          </a:p>
        </p:txBody>
      </p:sp>
      <p:sp>
        <p:nvSpPr>
          <p:cNvPr id="5" name="Pladsholder til slidenummer 4">
            <a:extLst>
              <a:ext uri="{FF2B5EF4-FFF2-40B4-BE49-F238E27FC236}">
                <a16:creationId xmlns:a16="http://schemas.microsoft.com/office/drawing/2014/main" id="{32AFBF93-99EE-F38E-CC41-DFB8AFACF8EB}"/>
              </a:ext>
            </a:extLst>
          </p:cNvPr>
          <p:cNvSpPr>
            <a:spLocks noGrp="1"/>
          </p:cNvSpPr>
          <p:nvPr>
            <p:ph type="sldNum" sz="quarter" idx="12"/>
          </p:nvPr>
        </p:nvSpPr>
        <p:spPr/>
        <p:txBody>
          <a:bodyPr/>
          <a:lstStyle/>
          <a:p>
            <a:fld id="{27CE633F-9882-4A5C-83A2-1109D0C73261}" type="slidenum">
              <a:rPr lang="en-US" smtClean="0"/>
              <a:t>11</a:t>
            </a:fld>
            <a:endParaRPr lang="en-US" dirty="0"/>
          </a:p>
        </p:txBody>
      </p:sp>
    </p:spTree>
    <p:extLst>
      <p:ext uri="{BB962C8B-B14F-4D97-AF65-F5344CB8AC3E}">
        <p14:creationId xmlns:p14="http://schemas.microsoft.com/office/powerpoint/2010/main" val="277494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E7F100-2491-8326-49AE-EDC01EE97118}"/>
              </a:ext>
            </a:extLst>
          </p:cNvPr>
          <p:cNvSpPr>
            <a:spLocks noGrp="1"/>
          </p:cNvSpPr>
          <p:nvPr>
            <p:ph type="title"/>
          </p:nvPr>
        </p:nvSpPr>
        <p:spPr/>
        <p:txBody>
          <a:bodyPr>
            <a:normAutofit fontScale="90000"/>
          </a:bodyPr>
          <a:lstStyle/>
          <a:p>
            <a:r>
              <a:rPr lang="da-DK" kern="100" dirty="0">
                <a:ea typeface="Aptos" panose="020B0004020202020204" pitchFamily="34" charset="0"/>
                <a:cs typeface="Times New Roman" panose="02020603050405020304" pitchFamily="18" charset="0"/>
              </a:rPr>
              <a:t>Fokus på kultur, trivsel og fastholdelse</a:t>
            </a:r>
            <a:br>
              <a:rPr lang="da-DK" kern="100" dirty="0">
                <a:ea typeface="Aptos" panose="020B0004020202020204" pitchFamily="34" charset="0"/>
                <a:cs typeface="Times New Roman" panose="02020603050405020304" pitchFamily="18" charset="0"/>
              </a:rPr>
            </a:br>
            <a:endParaRPr lang="da-DK" dirty="0"/>
          </a:p>
        </p:txBody>
      </p:sp>
      <p:sp>
        <p:nvSpPr>
          <p:cNvPr id="3" name="Pladsholder til indhold 2">
            <a:extLst>
              <a:ext uri="{FF2B5EF4-FFF2-40B4-BE49-F238E27FC236}">
                <a16:creationId xmlns:a16="http://schemas.microsoft.com/office/drawing/2014/main" id="{DB4FD123-ED30-43B3-BC26-3A26489B3E43}"/>
              </a:ext>
            </a:extLst>
          </p:cNvPr>
          <p:cNvSpPr>
            <a:spLocks noGrp="1"/>
          </p:cNvSpPr>
          <p:nvPr>
            <p:ph idx="1"/>
          </p:nvPr>
        </p:nvSpPr>
        <p:spPr>
          <a:xfrm>
            <a:off x="838200" y="1081548"/>
            <a:ext cx="10515600" cy="5095415"/>
          </a:xfrm>
        </p:spPr>
        <p:txBody>
          <a:bodyPr>
            <a:normAutofit lnSpcReduction="10000"/>
          </a:bodyPr>
          <a:lstStyle/>
          <a:p>
            <a:pPr>
              <a:lnSpc>
                <a:spcPct val="115000"/>
              </a:lnSpc>
              <a:spcAft>
                <a:spcPts val="800"/>
              </a:spcAft>
            </a:pPr>
            <a:r>
              <a:rPr lang="da-DK" sz="2200" kern="100" dirty="0">
                <a:effectLst/>
                <a:ea typeface="Aptos" panose="020B0004020202020204" pitchFamily="34" charset="0"/>
                <a:cs typeface="Times New Roman" panose="02020603050405020304" pitchFamily="18" charset="0"/>
              </a:rPr>
              <a:t>Medarbejdertrivsel og fastholdelse er blandt de mest presserende emner for de offentlige ledere. Mange af dem arbejder aktivt på at skabe et arbejdsmiljø, hvor medarbejderne føler sig værdsat og støttet. Det kræver både ledelsesmæssige tilpasninger og en forståelse af medarbejdernes individuelle behov. </a:t>
            </a:r>
          </a:p>
          <a:p>
            <a:pPr>
              <a:lnSpc>
                <a:spcPct val="115000"/>
              </a:lnSpc>
              <a:spcAft>
                <a:spcPts val="800"/>
              </a:spcAft>
            </a:pPr>
            <a:r>
              <a:rPr lang="da-DK" sz="2200" kern="100" dirty="0">
                <a:effectLst/>
                <a:ea typeface="Aptos" panose="020B0004020202020204" pitchFamily="34" charset="0"/>
                <a:cs typeface="Times New Roman" panose="02020603050405020304" pitchFamily="18" charset="0"/>
              </a:rPr>
              <a:t>Ledere, der formår at skabe en kultur med fokus på åbenhed, dialog og tillid, oplever ofte bedre resultater, når det gælder fastholdelse af medarbejdere.</a:t>
            </a:r>
          </a:p>
          <a:p>
            <a:pPr>
              <a:lnSpc>
                <a:spcPct val="115000"/>
              </a:lnSpc>
              <a:spcAft>
                <a:spcPts val="800"/>
              </a:spcAft>
            </a:pPr>
            <a:r>
              <a:rPr lang="da-DK" sz="2200" kern="100" dirty="0">
                <a:effectLst/>
                <a:ea typeface="Aptos" panose="020B0004020202020204" pitchFamily="34" charset="0"/>
                <a:cs typeface="Times New Roman" panose="02020603050405020304" pitchFamily="18" charset="0"/>
              </a:rPr>
              <a:t>Selvom mange ledere ser digitalisering som en vej til at effektivisere arbejdet, er der også en erkendelse af, at digital omstilling kan være en udfordring i sig selv. Det kræver ressourcer og tid at implementere nye systemer, og det er ikke altid, at de nødvendige kompetencer er til stede i organisationen. Alligevel er det en klar holdning blandt lederne, at digitalisering er afgørende for at kunne levere på de høje forventninger, der stilles til den offentlige sektor.</a:t>
            </a:r>
          </a:p>
          <a:p>
            <a:endParaRPr lang="da-DK" dirty="0"/>
          </a:p>
        </p:txBody>
      </p:sp>
      <p:sp>
        <p:nvSpPr>
          <p:cNvPr id="4" name="Pladsholder til sidefod 3">
            <a:extLst>
              <a:ext uri="{FF2B5EF4-FFF2-40B4-BE49-F238E27FC236}">
                <a16:creationId xmlns:a16="http://schemas.microsoft.com/office/drawing/2014/main" id="{1FF25083-F685-889E-BA3B-8A05A7A54451}"/>
              </a:ext>
            </a:extLst>
          </p:cNvPr>
          <p:cNvSpPr>
            <a:spLocks noGrp="1"/>
          </p:cNvSpPr>
          <p:nvPr>
            <p:ph type="ftr" sz="quarter" idx="11"/>
          </p:nvPr>
        </p:nvSpPr>
        <p:spPr/>
        <p:txBody>
          <a:bodyPr/>
          <a:lstStyle/>
          <a:p>
            <a:r>
              <a:rPr lang="en-US" dirty="0"/>
              <a:t>TÆNKETANKEN MANDAG MORGEN</a:t>
            </a:r>
          </a:p>
        </p:txBody>
      </p:sp>
      <p:sp>
        <p:nvSpPr>
          <p:cNvPr id="5" name="Pladsholder til slidenummer 4">
            <a:extLst>
              <a:ext uri="{FF2B5EF4-FFF2-40B4-BE49-F238E27FC236}">
                <a16:creationId xmlns:a16="http://schemas.microsoft.com/office/drawing/2014/main" id="{452C4E24-A3EE-A460-2F69-A9763B1B4246}"/>
              </a:ext>
            </a:extLst>
          </p:cNvPr>
          <p:cNvSpPr>
            <a:spLocks noGrp="1"/>
          </p:cNvSpPr>
          <p:nvPr>
            <p:ph type="sldNum" sz="quarter" idx="12"/>
          </p:nvPr>
        </p:nvSpPr>
        <p:spPr/>
        <p:txBody>
          <a:bodyPr/>
          <a:lstStyle/>
          <a:p>
            <a:fld id="{27CE633F-9882-4A5C-83A2-1109D0C73261}" type="slidenum">
              <a:rPr lang="en-US" smtClean="0"/>
              <a:t>12</a:t>
            </a:fld>
            <a:endParaRPr lang="en-US" dirty="0"/>
          </a:p>
        </p:txBody>
      </p:sp>
    </p:spTree>
    <p:extLst>
      <p:ext uri="{BB962C8B-B14F-4D97-AF65-F5344CB8AC3E}">
        <p14:creationId xmlns:p14="http://schemas.microsoft.com/office/powerpoint/2010/main" val="173370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B08C5-D303-1FC4-7435-CDC802B1EEFB}"/>
              </a:ext>
            </a:extLst>
          </p:cNvPr>
          <p:cNvSpPr>
            <a:spLocks noGrp="1"/>
          </p:cNvSpPr>
          <p:nvPr>
            <p:ph type="title"/>
          </p:nvPr>
        </p:nvSpPr>
        <p:spPr/>
        <p:txBody>
          <a:bodyPr/>
          <a:lstStyle/>
          <a:p>
            <a:r>
              <a:rPr lang="da-DK" dirty="0"/>
              <a:t>Tværgående samarbejde </a:t>
            </a:r>
          </a:p>
        </p:txBody>
      </p:sp>
      <p:sp>
        <p:nvSpPr>
          <p:cNvPr id="3" name="Pladsholder til indhold 2">
            <a:extLst>
              <a:ext uri="{FF2B5EF4-FFF2-40B4-BE49-F238E27FC236}">
                <a16:creationId xmlns:a16="http://schemas.microsoft.com/office/drawing/2014/main" id="{2B737DD0-AECF-C1B1-7B06-300C1B5AEAFD}"/>
              </a:ext>
            </a:extLst>
          </p:cNvPr>
          <p:cNvSpPr>
            <a:spLocks noGrp="1"/>
          </p:cNvSpPr>
          <p:nvPr>
            <p:ph idx="1"/>
          </p:nvPr>
        </p:nvSpPr>
        <p:spPr/>
        <p:txBody>
          <a:bodyPr/>
          <a:lstStyle/>
          <a:p>
            <a:r>
              <a:rPr lang="da-DK" sz="2400" kern="100" dirty="0">
                <a:effectLst/>
                <a:ea typeface="Aptos" panose="020B0004020202020204" pitchFamily="34" charset="0"/>
                <a:cs typeface="Times New Roman" panose="02020603050405020304" pitchFamily="18" charset="0"/>
              </a:rPr>
              <a:t>Vores undersøgelse viser, at tværgående samarbejde er en afgørende faktor for succes i den offentlige ledelse. </a:t>
            </a:r>
          </a:p>
          <a:p>
            <a:r>
              <a:rPr lang="da-DK" sz="2400" kern="100" dirty="0">
                <a:effectLst/>
                <a:ea typeface="Aptos" panose="020B0004020202020204" pitchFamily="34" charset="0"/>
                <a:cs typeface="Times New Roman" panose="02020603050405020304" pitchFamily="18" charset="0"/>
              </a:rPr>
              <a:t>Ledere, der formår at skabe stærke samarbejdsrelationer på tværs af afdelinger og niveauer, oplever ofte, at de kan løse problemer mere effektivt. </a:t>
            </a:r>
          </a:p>
          <a:p>
            <a:r>
              <a:rPr lang="da-DK" sz="2400" kern="100" dirty="0">
                <a:effectLst/>
                <a:ea typeface="Aptos" panose="020B0004020202020204" pitchFamily="34" charset="0"/>
                <a:cs typeface="Times New Roman" panose="02020603050405020304" pitchFamily="18" charset="0"/>
              </a:rPr>
              <a:t>Det kræver en åbenhed over for at dele viden og ressourcer samt en villighed til at udfordre de traditionelle hierarkier. </a:t>
            </a:r>
          </a:p>
          <a:p>
            <a:r>
              <a:rPr lang="da-DK" sz="2400" kern="100" dirty="0">
                <a:effectLst/>
                <a:ea typeface="Aptos" panose="020B0004020202020204" pitchFamily="34" charset="0"/>
                <a:cs typeface="Times New Roman" panose="02020603050405020304" pitchFamily="18" charset="0"/>
              </a:rPr>
              <a:t>Tværgående samarbejde giver mulighed for at udnytte den samlede kapacitet i organisationen bedre og skabe mere sammenhængende løsninger på komplekse udfordringer.</a:t>
            </a:r>
          </a:p>
          <a:p>
            <a:r>
              <a:rPr lang="da-DK" sz="2400" kern="100" dirty="0">
                <a:ea typeface="Aptos" panose="020B0004020202020204" pitchFamily="34" charset="0"/>
                <a:cs typeface="Times New Roman" panose="02020603050405020304" pitchFamily="18" charset="0"/>
              </a:rPr>
              <a:t>Tværgående samarbejde tager tid!</a:t>
            </a:r>
            <a:endParaRPr lang="da-DK" sz="2400" kern="100" dirty="0">
              <a:effectLst/>
              <a:ea typeface="Aptos" panose="020B0004020202020204" pitchFamily="34" charset="0"/>
              <a:cs typeface="Times New Roman" panose="02020603050405020304" pitchFamily="18" charset="0"/>
            </a:endParaRPr>
          </a:p>
          <a:p>
            <a:endParaRPr lang="da-DK" dirty="0"/>
          </a:p>
        </p:txBody>
      </p:sp>
      <p:sp>
        <p:nvSpPr>
          <p:cNvPr id="4" name="Pladsholder til sidefod 3">
            <a:extLst>
              <a:ext uri="{FF2B5EF4-FFF2-40B4-BE49-F238E27FC236}">
                <a16:creationId xmlns:a16="http://schemas.microsoft.com/office/drawing/2014/main" id="{AB1AACF6-0BCD-43F7-F9A6-2C8200C1DA12}"/>
              </a:ext>
            </a:extLst>
          </p:cNvPr>
          <p:cNvSpPr>
            <a:spLocks noGrp="1"/>
          </p:cNvSpPr>
          <p:nvPr>
            <p:ph type="ftr" sz="quarter" idx="11"/>
          </p:nvPr>
        </p:nvSpPr>
        <p:spPr/>
        <p:txBody>
          <a:bodyPr/>
          <a:lstStyle/>
          <a:p>
            <a:r>
              <a:rPr lang="en-US" dirty="0"/>
              <a:t>TÆNKETANKEN MANDAG MORGEN</a:t>
            </a:r>
          </a:p>
        </p:txBody>
      </p:sp>
      <p:sp>
        <p:nvSpPr>
          <p:cNvPr id="5" name="Pladsholder til slidenummer 4">
            <a:extLst>
              <a:ext uri="{FF2B5EF4-FFF2-40B4-BE49-F238E27FC236}">
                <a16:creationId xmlns:a16="http://schemas.microsoft.com/office/drawing/2014/main" id="{2D5C82F9-A91F-230F-313A-E43BA7279F3D}"/>
              </a:ext>
            </a:extLst>
          </p:cNvPr>
          <p:cNvSpPr>
            <a:spLocks noGrp="1"/>
          </p:cNvSpPr>
          <p:nvPr>
            <p:ph type="sldNum" sz="quarter" idx="12"/>
          </p:nvPr>
        </p:nvSpPr>
        <p:spPr/>
        <p:txBody>
          <a:bodyPr/>
          <a:lstStyle/>
          <a:p>
            <a:fld id="{27CE633F-9882-4A5C-83A2-1109D0C73261}" type="slidenum">
              <a:rPr lang="en-US" smtClean="0"/>
              <a:t>13</a:t>
            </a:fld>
            <a:endParaRPr lang="en-US" dirty="0"/>
          </a:p>
        </p:txBody>
      </p:sp>
    </p:spTree>
    <p:extLst>
      <p:ext uri="{BB962C8B-B14F-4D97-AF65-F5344CB8AC3E}">
        <p14:creationId xmlns:p14="http://schemas.microsoft.com/office/powerpoint/2010/main" val="116859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el 3">
            <a:extLst>
              <a:ext uri="{FF2B5EF4-FFF2-40B4-BE49-F238E27FC236}">
                <a16:creationId xmlns:a16="http://schemas.microsoft.com/office/drawing/2014/main" id="{0E9ADED3-FB2D-B71C-78D0-D250ACA5DAC1}"/>
              </a:ext>
            </a:extLst>
          </p:cNvPr>
          <p:cNvSpPr>
            <a:spLocks noGrp="1"/>
          </p:cNvSpPr>
          <p:nvPr>
            <p:ph type="title"/>
          </p:nvPr>
        </p:nvSpPr>
        <p:spPr>
          <a:xfrm>
            <a:off x="457200" y="1598246"/>
            <a:ext cx="4412419" cy="3626217"/>
          </a:xfrm>
        </p:spPr>
        <p:txBody>
          <a:bodyPr vert="horz" lIns="91440" tIns="45720" rIns="91440" bIns="45720" rtlCol="0" anchor="t">
            <a:normAutofit/>
          </a:bodyPr>
          <a:lstStyle/>
          <a:p>
            <a:pPr algn="r"/>
            <a:r>
              <a:rPr lang="da-DK" sz="3600" b="0" i="0" u="none" strike="noStrike" kern="1200" cap="all" baseline="0" dirty="0">
                <a:solidFill>
                  <a:schemeClr val="bg1"/>
                </a:solidFill>
                <a:ea typeface="+mj-ea"/>
                <a:cs typeface="+mj-cs"/>
              </a:rPr>
              <a:t>18 indsigter</a:t>
            </a:r>
            <a:br>
              <a:rPr lang="en-US" sz="3600" b="0" i="0" u="none" strike="noStrike" kern="1200" cap="all" baseline="0" dirty="0">
                <a:solidFill>
                  <a:schemeClr val="bg1"/>
                </a:solidFill>
                <a:ea typeface="+mj-ea"/>
                <a:cs typeface="+mj-cs"/>
              </a:rPr>
            </a:br>
            <a:r>
              <a:rPr lang="en-US" sz="3600" b="0" i="0" u="none" strike="noStrike" kern="1200" cap="all" baseline="0" dirty="0">
                <a:solidFill>
                  <a:schemeClr val="bg1"/>
                </a:solidFill>
                <a:ea typeface="+mj-ea"/>
                <a:cs typeface="+mj-cs"/>
              </a:rPr>
              <a:t>BASERET PÅ INTERVIEWS MED NIVEAU 3-LEDERE I KOMMUNER OG REGIONER </a:t>
            </a:r>
            <a:endParaRPr lang="en-US" sz="3600" b="0" i="0" kern="1200" cap="all" baseline="0" dirty="0">
              <a:solidFill>
                <a:schemeClr val="bg1"/>
              </a:solidFill>
              <a:ea typeface="+mj-ea"/>
              <a:cs typeface="+mj-cs"/>
            </a:endParaRPr>
          </a:p>
        </p:txBody>
      </p:sp>
      <p:sp>
        <p:nvSpPr>
          <p:cNvPr id="29"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solidFill>
            <a:schemeClr val="bg1"/>
          </a:solidFill>
          <a:ln w="603" cap="flat">
            <a:noFill/>
            <a:prstDash val="solid"/>
            <a:miter/>
          </a:ln>
        </p:spPr>
        <p:txBody>
          <a:bodyPr rtlCol="0" anchor="ctr"/>
          <a:lstStyle/>
          <a:p>
            <a:endParaRPr lang="en-US" dirty="0"/>
          </a:p>
        </p:txBody>
      </p:sp>
      <p:cxnSp>
        <p:nvCxnSpPr>
          <p:cNvPr id="31" name="Straight Connector 3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7" name="Billede 6">
            <a:extLst>
              <a:ext uri="{FF2B5EF4-FFF2-40B4-BE49-F238E27FC236}">
                <a16:creationId xmlns:a16="http://schemas.microsoft.com/office/drawing/2014/main" id="{2863549E-0A07-19CF-9335-3BA4A0D34D8E}"/>
              </a:ext>
            </a:extLst>
          </p:cNvPr>
          <p:cNvPicPr>
            <a:picLocks noChangeAspect="1"/>
          </p:cNvPicPr>
          <p:nvPr/>
        </p:nvPicPr>
        <p:blipFill>
          <a:blip r:embed="rId2"/>
          <a:stretch>
            <a:fillRect/>
          </a:stretch>
        </p:blipFill>
        <p:spPr>
          <a:xfrm>
            <a:off x="6463817" y="1598246"/>
            <a:ext cx="4616081" cy="4783504"/>
          </a:xfrm>
          <a:prstGeom prst="rect">
            <a:avLst/>
          </a:prstGeom>
        </p:spPr>
      </p:pic>
      <p:sp>
        <p:nvSpPr>
          <p:cNvPr id="33"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8" name="Pladsholder til sidefod 7">
            <a:extLst>
              <a:ext uri="{FF2B5EF4-FFF2-40B4-BE49-F238E27FC236}">
                <a16:creationId xmlns:a16="http://schemas.microsoft.com/office/drawing/2014/main" id="{EF901F04-F070-04F8-451E-4E1C57A32F34}"/>
              </a:ext>
            </a:extLst>
          </p:cNvPr>
          <p:cNvSpPr>
            <a:spLocks noGrp="1"/>
          </p:cNvSpPr>
          <p:nvPr>
            <p:ph type="ftr" sz="quarter" idx="11"/>
          </p:nvPr>
        </p:nvSpPr>
        <p:spPr/>
        <p:txBody>
          <a:bodyPr/>
          <a:lstStyle/>
          <a:p>
            <a:r>
              <a:rPr lang="en-US" dirty="0"/>
              <a:t>TÆNKETANKEN MANDAG MORGEN</a:t>
            </a:r>
          </a:p>
        </p:txBody>
      </p:sp>
      <p:sp>
        <p:nvSpPr>
          <p:cNvPr id="10" name="Pladsholder til slidenummer 9">
            <a:extLst>
              <a:ext uri="{FF2B5EF4-FFF2-40B4-BE49-F238E27FC236}">
                <a16:creationId xmlns:a16="http://schemas.microsoft.com/office/drawing/2014/main" id="{7C3A80DB-9843-26D2-C3A3-ADB1F5EC3A57}"/>
              </a:ext>
            </a:extLst>
          </p:cNvPr>
          <p:cNvSpPr>
            <a:spLocks noGrp="1"/>
          </p:cNvSpPr>
          <p:nvPr>
            <p:ph type="sldNum" sz="quarter" idx="12"/>
          </p:nvPr>
        </p:nvSpPr>
        <p:spPr/>
        <p:txBody>
          <a:bodyPr/>
          <a:lstStyle/>
          <a:p>
            <a:fld id="{27CE633F-9882-4A5C-83A2-1109D0C73261}" type="slidenum">
              <a:rPr lang="en-US" smtClean="0"/>
              <a:t>14</a:t>
            </a:fld>
            <a:endParaRPr lang="en-US" dirty="0"/>
          </a:p>
        </p:txBody>
      </p:sp>
    </p:spTree>
    <p:extLst>
      <p:ext uri="{BB962C8B-B14F-4D97-AF65-F5344CB8AC3E}">
        <p14:creationId xmlns:p14="http://schemas.microsoft.com/office/powerpoint/2010/main" val="299611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44F1E66-338D-07E1-129E-3FAC020E4277}"/>
              </a:ext>
            </a:extLst>
          </p:cNvPr>
          <p:cNvSpPr>
            <a:spLocks noGrp="1"/>
          </p:cNvSpPr>
          <p:nvPr>
            <p:ph type="title"/>
          </p:nvPr>
        </p:nvSpPr>
        <p:spPr/>
        <p:txBody>
          <a:bodyPr/>
          <a:lstStyle/>
          <a:p>
            <a:r>
              <a:rPr lang="da-DK" dirty="0"/>
              <a:t>Take away’s fra analysen</a:t>
            </a:r>
          </a:p>
        </p:txBody>
      </p:sp>
      <p:sp>
        <p:nvSpPr>
          <p:cNvPr id="5" name="Pladsholder til indhold 4">
            <a:extLst>
              <a:ext uri="{FF2B5EF4-FFF2-40B4-BE49-F238E27FC236}">
                <a16:creationId xmlns:a16="http://schemas.microsoft.com/office/drawing/2014/main" id="{48237338-BDF1-C9CC-EE23-BA3936FA3C6D}"/>
              </a:ext>
            </a:extLst>
          </p:cNvPr>
          <p:cNvSpPr>
            <a:spLocks noGrp="1"/>
          </p:cNvSpPr>
          <p:nvPr>
            <p:ph sz="half" idx="1"/>
          </p:nvPr>
        </p:nvSpPr>
        <p:spPr/>
        <p:txBody>
          <a:bodyPr>
            <a:normAutofit fontScale="92500" lnSpcReduction="10000"/>
          </a:bodyPr>
          <a:lstStyle/>
          <a:p>
            <a:r>
              <a:rPr lang="da-DK" sz="2400" dirty="0"/>
              <a:t>Den nye generation af velfærdsmedarbejdere stiller større krav til fleksibilitet og jobtilfredshed. Skab en </a:t>
            </a:r>
            <a:r>
              <a:rPr lang="da-DK" sz="2400" b="1" dirty="0"/>
              <a:t>positiv jobkultur</a:t>
            </a:r>
            <a:r>
              <a:rPr lang="da-DK" sz="2400" dirty="0"/>
              <a:t>.</a:t>
            </a:r>
          </a:p>
          <a:p>
            <a:r>
              <a:rPr lang="da-DK" sz="2400" dirty="0"/>
              <a:t>Rekruttering og fastholdelse skal sikres gennem høj trivsel, stolthed og meningsfuldhed ved jobbet og et </a:t>
            </a:r>
            <a:r>
              <a:rPr lang="da-DK" sz="2400" b="1" dirty="0"/>
              <a:t>godt arbejdsmiljø.</a:t>
            </a:r>
          </a:p>
          <a:p>
            <a:r>
              <a:rPr lang="da-DK" sz="2400" dirty="0"/>
              <a:t>Velfærdsinstitutionernes fællesskabs-orienterede organisationsstrukturer og -kulturer clasher med ny generation af </a:t>
            </a:r>
            <a:r>
              <a:rPr lang="da-DK" sz="2400" b="1" dirty="0"/>
              <a:t>individorienterede velfærdsmedarbejdere</a:t>
            </a:r>
            <a:r>
              <a:rPr lang="da-DK" sz="2400" dirty="0"/>
              <a:t>. Det må der arbejdes med.</a:t>
            </a:r>
          </a:p>
        </p:txBody>
      </p:sp>
      <p:sp>
        <p:nvSpPr>
          <p:cNvPr id="6" name="Pladsholder til indhold 5">
            <a:extLst>
              <a:ext uri="{FF2B5EF4-FFF2-40B4-BE49-F238E27FC236}">
                <a16:creationId xmlns:a16="http://schemas.microsoft.com/office/drawing/2014/main" id="{50C1D563-D905-A8D5-642F-67B360988C7C}"/>
              </a:ext>
            </a:extLst>
          </p:cNvPr>
          <p:cNvSpPr>
            <a:spLocks noGrp="1"/>
          </p:cNvSpPr>
          <p:nvPr>
            <p:ph sz="half" idx="2"/>
          </p:nvPr>
        </p:nvSpPr>
        <p:spPr/>
        <p:txBody>
          <a:bodyPr>
            <a:normAutofit fontScale="92500" lnSpcReduction="10000"/>
          </a:bodyPr>
          <a:lstStyle/>
          <a:p>
            <a:r>
              <a:rPr lang="da-DK" sz="2400" dirty="0"/>
              <a:t>Lederne må være </a:t>
            </a:r>
            <a:r>
              <a:rPr lang="da-DK" sz="2400" b="1" dirty="0"/>
              <a:t>innovative i rekrutteringsprocessen </a:t>
            </a:r>
            <a:r>
              <a:rPr lang="da-DK" sz="2400" dirty="0"/>
              <a:t>og metoderne. Ikke nok at slå et job op på kommunens hjemmeside.</a:t>
            </a:r>
          </a:p>
          <a:p>
            <a:r>
              <a:rPr lang="da-DK" sz="2400" i="0" u="none" strike="noStrike" baseline="0" dirty="0">
                <a:solidFill>
                  <a:srgbClr val="221E1F"/>
                </a:solidFill>
              </a:rPr>
              <a:t>Et dårligt omdømme for arbejdspladserne udfordrer rekrutteringen, og derfor må ledere arbejde aktivt med at forbedre omdømmet med </a:t>
            </a:r>
            <a:r>
              <a:rPr lang="da-DK" sz="2400" b="1" i="0" u="none" strike="noStrike" baseline="0" dirty="0">
                <a:solidFill>
                  <a:srgbClr val="221E1F"/>
                </a:solidFill>
              </a:rPr>
              <a:t>gode historiefortællinger</a:t>
            </a:r>
            <a:r>
              <a:rPr lang="da-DK" sz="2400" i="0" u="none" strike="noStrike" baseline="0" dirty="0">
                <a:solidFill>
                  <a:srgbClr val="221E1F"/>
                </a:solidFill>
              </a:rPr>
              <a:t>.</a:t>
            </a:r>
          </a:p>
          <a:p>
            <a:r>
              <a:rPr lang="da-DK" sz="2400" i="0" u="none" strike="noStrike" baseline="0" dirty="0">
                <a:solidFill>
                  <a:srgbClr val="221E1F"/>
                </a:solidFill>
              </a:rPr>
              <a:t>Ledere oplever udfordringer med at finde fagligt kompetente medarbejdere. Konkurrencen er hård. </a:t>
            </a:r>
            <a:r>
              <a:rPr lang="da-DK" sz="2400" b="1" i="0" u="none" strike="noStrike" baseline="0" dirty="0">
                <a:solidFill>
                  <a:srgbClr val="221E1F"/>
                </a:solidFill>
              </a:rPr>
              <a:t>Se efter andre kompetencer </a:t>
            </a:r>
            <a:r>
              <a:rPr lang="da-DK" sz="2400" i="0" u="none" strike="noStrike" baseline="0" dirty="0">
                <a:solidFill>
                  <a:srgbClr val="221E1F"/>
                </a:solidFill>
              </a:rPr>
              <a:t>end de sædvanlige til teamet.</a:t>
            </a:r>
            <a:endParaRPr lang="da-DK" sz="4000" dirty="0"/>
          </a:p>
        </p:txBody>
      </p:sp>
      <p:sp>
        <p:nvSpPr>
          <p:cNvPr id="7" name="Pladsholder til sidefod 6">
            <a:extLst>
              <a:ext uri="{FF2B5EF4-FFF2-40B4-BE49-F238E27FC236}">
                <a16:creationId xmlns:a16="http://schemas.microsoft.com/office/drawing/2014/main" id="{83C194C0-C4FF-EB64-F169-776067B88046}"/>
              </a:ext>
            </a:extLst>
          </p:cNvPr>
          <p:cNvSpPr>
            <a:spLocks noGrp="1"/>
          </p:cNvSpPr>
          <p:nvPr>
            <p:ph type="ftr" sz="quarter" idx="11"/>
          </p:nvPr>
        </p:nvSpPr>
        <p:spPr/>
        <p:txBody>
          <a:bodyPr/>
          <a:lstStyle/>
          <a:p>
            <a:r>
              <a:rPr lang="en-US" dirty="0"/>
              <a:t>TÆNKETANKEN MANDAG MORGEN</a:t>
            </a:r>
          </a:p>
        </p:txBody>
      </p:sp>
      <p:sp>
        <p:nvSpPr>
          <p:cNvPr id="8" name="Pladsholder til slidenummer 7">
            <a:extLst>
              <a:ext uri="{FF2B5EF4-FFF2-40B4-BE49-F238E27FC236}">
                <a16:creationId xmlns:a16="http://schemas.microsoft.com/office/drawing/2014/main" id="{226933CB-987F-9ACE-B7C3-F2DDE867F819}"/>
              </a:ext>
            </a:extLst>
          </p:cNvPr>
          <p:cNvSpPr>
            <a:spLocks noGrp="1"/>
          </p:cNvSpPr>
          <p:nvPr>
            <p:ph type="sldNum" sz="quarter" idx="12"/>
          </p:nvPr>
        </p:nvSpPr>
        <p:spPr/>
        <p:txBody>
          <a:bodyPr/>
          <a:lstStyle/>
          <a:p>
            <a:fld id="{27CE633F-9882-4A5C-83A2-1109D0C73261}" type="slidenum">
              <a:rPr lang="en-US" smtClean="0"/>
              <a:t>15</a:t>
            </a:fld>
            <a:endParaRPr lang="en-US" dirty="0"/>
          </a:p>
        </p:txBody>
      </p:sp>
    </p:spTree>
    <p:extLst>
      <p:ext uri="{BB962C8B-B14F-4D97-AF65-F5344CB8AC3E}">
        <p14:creationId xmlns:p14="http://schemas.microsoft.com/office/powerpoint/2010/main" val="14977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4C75780D-2C37-1585-0DDC-8A55FBE15D65}"/>
              </a:ext>
            </a:extLst>
          </p:cNvPr>
          <p:cNvSpPr>
            <a:spLocks noGrp="1"/>
          </p:cNvSpPr>
          <p:nvPr>
            <p:ph type="title"/>
          </p:nvPr>
        </p:nvSpPr>
        <p:spPr/>
        <p:txBody>
          <a:bodyPr/>
          <a:lstStyle/>
          <a:p>
            <a:r>
              <a:rPr lang="da-DK" dirty="0"/>
              <a:t>Take away’s fra analysen/ 2</a:t>
            </a:r>
          </a:p>
        </p:txBody>
      </p:sp>
      <p:sp>
        <p:nvSpPr>
          <p:cNvPr id="10" name="Pladsholder til indhold 9">
            <a:extLst>
              <a:ext uri="{FF2B5EF4-FFF2-40B4-BE49-F238E27FC236}">
                <a16:creationId xmlns:a16="http://schemas.microsoft.com/office/drawing/2014/main" id="{02DD35F0-C4E9-0304-8DD1-CE45EE0EBC87}"/>
              </a:ext>
            </a:extLst>
          </p:cNvPr>
          <p:cNvSpPr>
            <a:spLocks noGrp="1"/>
          </p:cNvSpPr>
          <p:nvPr>
            <p:ph sz="half" idx="1"/>
          </p:nvPr>
        </p:nvSpPr>
        <p:spPr>
          <a:xfrm>
            <a:off x="838200" y="1469720"/>
            <a:ext cx="5181600" cy="4876798"/>
          </a:xfrm>
        </p:spPr>
        <p:txBody>
          <a:bodyPr>
            <a:normAutofit/>
          </a:bodyPr>
          <a:lstStyle/>
          <a:p>
            <a:r>
              <a:rPr lang="da-DK" sz="2400" dirty="0"/>
              <a:t>Arbejdspres påvirker organisationers opgaveløsning og arbejdspladsernes trivsel negativt. </a:t>
            </a:r>
            <a:r>
              <a:rPr lang="da-DK" sz="2400" b="1" dirty="0"/>
              <a:t>Sæt tid af til at tænke ideer </a:t>
            </a:r>
            <a:r>
              <a:rPr lang="da-DK" sz="2400" dirty="0"/>
              <a:t>sammen med medarbejderne.</a:t>
            </a:r>
          </a:p>
          <a:p>
            <a:r>
              <a:rPr lang="da-DK" sz="2400" i="0" u="none" strike="noStrike" baseline="0" dirty="0">
                <a:solidFill>
                  <a:srgbClr val="221E1F"/>
                </a:solidFill>
              </a:rPr>
              <a:t>Mange ledere beretter om udfordringer med højt sygefravær. De arbejder derfor målrettet med kreative handleplaner for sygefravær, </a:t>
            </a:r>
            <a:r>
              <a:rPr lang="da-DK" sz="2400" b="1" i="0" u="none" strike="noStrike" baseline="0" dirty="0">
                <a:solidFill>
                  <a:srgbClr val="221E1F"/>
                </a:solidFill>
              </a:rPr>
              <a:t>hurtig indsats og forebyggelse</a:t>
            </a:r>
            <a:r>
              <a:rPr lang="da-DK" sz="2400" i="0" u="none" strike="noStrike" baseline="0" dirty="0">
                <a:solidFill>
                  <a:srgbClr val="221E1F"/>
                </a:solidFill>
              </a:rPr>
              <a:t>.</a:t>
            </a:r>
          </a:p>
          <a:p>
            <a:r>
              <a:rPr lang="da-DK" sz="2400" b="1" i="0" u="none" strike="noStrike" baseline="0" dirty="0">
                <a:solidFill>
                  <a:srgbClr val="221E1F"/>
                </a:solidFill>
              </a:rPr>
              <a:t>Sammensætning af fagligheder</a:t>
            </a:r>
            <a:r>
              <a:rPr lang="da-DK" sz="2400" i="0" u="none" strike="noStrike" baseline="0" dirty="0">
                <a:solidFill>
                  <a:srgbClr val="221E1F"/>
                </a:solidFill>
              </a:rPr>
              <a:t>, bl.a. via teamstrukturer, bidrager positivt til løsningen af kerneopgaven. </a:t>
            </a:r>
            <a:endParaRPr lang="da-DK" sz="4000" dirty="0"/>
          </a:p>
        </p:txBody>
      </p:sp>
      <p:sp>
        <p:nvSpPr>
          <p:cNvPr id="11" name="Pladsholder til indhold 10">
            <a:extLst>
              <a:ext uri="{FF2B5EF4-FFF2-40B4-BE49-F238E27FC236}">
                <a16:creationId xmlns:a16="http://schemas.microsoft.com/office/drawing/2014/main" id="{4E6B985F-1656-17B8-5132-2B2C5E01CEEE}"/>
              </a:ext>
            </a:extLst>
          </p:cNvPr>
          <p:cNvSpPr>
            <a:spLocks noGrp="1"/>
          </p:cNvSpPr>
          <p:nvPr>
            <p:ph sz="half" idx="2"/>
          </p:nvPr>
        </p:nvSpPr>
        <p:spPr>
          <a:xfrm>
            <a:off x="6172202" y="1469720"/>
            <a:ext cx="5341374" cy="4876799"/>
          </a:xfrm>
        </p:spPr>
        <p:txBody>
          <a:bodyPr>
            <a:noAutofit/>
          </a:bodyPr>
          <a:lstStyle/>
          <a:p>
            <a:r>
              <a:rPr lang="da-DK" sz="2400" i="0" u="none" strike="noStrike" baseline="0" dirty="0">
                <a:solidFill>
                  <a:srgbClr val="221E1F"/>
                </a:solidFill>
              </a:rPr>
              <a:t>Lederne udfordres med at sikre tilfredshed hos borgerne, som i dag har andre behov end tidligere. Der skal arbejdes med </a:t>
            </a:r>
            <a:r>
              <a:rPr lang="da-DK" sz="2400" b="1" i="0" u="none" strike="noStrike" baseline="0" dirty="0">
                <a:solidFill>
                  <a:srgbClr val="221E1F"/>
                </a:solidFill>
              </a:rPr>
              <a:t>borgerrelationerne</a:t>
            </a:r>
            <a:r>
              <a:rPr lang="da-DK" sz="2400" i="0" u="none" strike="noStrike" baseline="0" dirty="0">
                <a:solidFill>
                  <a:srgbClr val="221E1F"/>
                </a:solidFill>
              </a:rPr>
              <a:t>.</a:t>
            </a:r>
          </a:p>
          <a:p>
            <a:r>
              <a:rPr lang="da-DK" sz="2400" i="0" u="none" strike="noStrike" baseline="0" dirty="0">
                <a:solidFill>
                  <a:srgbClr val="221E1F"/>
                </a:solidFill>
              </a:rPr>
              <a:t>Lederne prioriterer at bedrive meget </a:t>
            </a:r>
            <a:r>
              <a:rPr lang="da-DK" sz="2400" b="1" i="0" u="none" strike="noStrike" baseline="0" dirty="0">
                <a:solidFill>
                  <a:srgbClr val="221E1F"/>
                </a:solidFill>
              </a:rPr>
              <a:t>nærværende ledelse </a:t>
            </a:r>
            <a:r>
              <a:rPr lang="da-DK" sz="2400" i="0" u="none" strike="noStrike" baseline="0" dirty="0">
                <a:solidFill>
                  <a:srgbClr val="221E1F"/>
                </a:solidFill>
              </a:rPr>
              <a:t>for at styrke trivslen og sikre et godt overblik over organisationen.</a:t>
            </a:r>
          </a:p>
          <a:p>
            <a:r>
              <a:rPr lang="da-DK" sz="2400" i="0" u="none" strike="noStrike" baseline="0" dirty="0">
                <a:solidFill>
                  <a:srgbClr val="221E1F"/>
                </a:solidFill>
              </a:rPr>
              <a:t>Lederne har stort fokus på deres </a:t>
            </a:r>
            <a:r>
              <a:rPr lang="da-DK" sz="2400" b="1" i="0" u="none" strike="noStrike" baseline="0" dirty="0">
                <a:solidFill>
                  <a:srgbClr val="221E1F"/>
                </a:solidFill>
              </a:rPr>
              <a:t>teamledere</a:t>
            </a:r>
            <a:r>
              <a:rPr lang="da-DK" sz="2400" i="0" u="none" strike="noStrike" baseline="0" dirty="0">
                <a:solidFill>
                  <a:srgbClr val="221E1F"/>
                </a:solidFill>
              </a:rPr>
              <a:t> i hverdagen. Mange ledere distribuerer dele af deres ledelse for at minimere arbejdspres og motivere medarbejderne til at tage ansvar. </a:t>
            </a:r>
          </a:p>
        </p:txBody>
      </p:sp>
      <p:sp>
        <p:nvSpPr>
          <p:cNvPr id="12" name="Pladsholder til sidefod 11">
            <a:extLst>
              <a:ext uri="{FF2B5EF4-FFF2-40B4-BE49-F238E27FC236}">
                <a16:creationId xmlns:a16="http://schemas.microsoft.com/office/drawing/2014/main" id="{4547A951-ACF7-F5F8-452F-DEA6B1C02A10}"/>
              </a:ext>
            </a:extLst>
          </p:cNvPr>
          <p:cNvSpPr>
            <a:spLocks noGrp="1"/>
          </p:cNvSpPr>
          <p:nvPr>
            <p:ph type="ftr" sz="quarter" idx="11"/>
          </p:nvPr>
        </p:nvSpPr>
        <p:spPr/>
        <p:txBody>
          <a:bodyPr/>
          <a:lstStyle/>
          <a:p>
            <a:r>
              <a:rPr lang="en-US" dirty="0"/>
              <a:t>TÆNKETANKEN MANDAG MORGEN</a:t>
            </a:r>
          </a:p>
        </p:txBody>
      </p:sp>
      <p:sp>
        <p:nvSpPr>
          <p:cNvPr id="13" name="Pladsholder til slidenummer 12">
            <a:extLst>
              <a:ext uri="{FF2B5EF4-FFF2-40B4-BE49-F238E27FC236}">
                <a16:creationId xmlns:a16="http://schemas.microsoft.com/office/drawing/2014/main" id="{AD70FC77-A58C-C568-751E-E05E775D4A09}"/>
              </a:ext>
            </a:extLst>
          </p:cNvPr>
          <p:cNvSpPr>
            <a:spLocks noGrp="1"/>
          </p:cNvSpPr>
          <p:nvPr>
            <p:ph type="sldNum" sz="quarter" idx="12"/>
          </p:nvPr>
        </p:nvSpPr>
        <p:spPr/>
        <p:txBody>
          <a:bodyPr/>
          <a:lstStyle/>
          <a:p>
            <a:fld id="{27CE633F-9882-4A5C-83A2-1109D0C73261}" type="slidenum">
              <a:rPr lang="en-US" smtClean="0"/>
              <a:t>16</a:t>
            </a:fld>
            <a:endParaRPr lang="en-US" dirty="0"/>
          </a:p>
        </p:txBody>
      </p:sp>
    </p:spTree>
    <p:extLst>
      <p:ext uri="{BB962C8B-B14F-4D97-AF65-F5344CB8AC3E}">
        <p14:creationId xmlns:p14="http://schemas.microsoft.com/office/powerpoint/2010/main" val="2003899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83DD44-538D-3D1F-A76B-B86E501167D9}"/>
              </a:ext>
            </a:extLst>
          </p:cNvPr>
          <p:cNvSpPr>
            <a:spLocks noGrp="1"/>
          </p:cNvSpPr>
          <p:nvPr>
            <p:ph type="title"/>
          </p:nvPr>
        </p:nvSpPr>
        <p:spPr>
          <a:xfrm>
            <a:off x="838200" y="365126"/>
            <a:ext cx="10515600" cy="762258"/>
          </a:xfrm>
        </p:spPr>
        <p:txBody>
          <a:bodyPr/>
          <a:lstStyle/>
          <a:p>
            <a:r>
              <a:rPr lang="da-DK" dirty="0"/>
              <a:t>Take away’s fra analysen/ 3</a:t>
            </a:r>
          </a:p>
        </p:txBody>
      </p:sp>
      <p:sp>
        <p:nvSpPr>
          <p:cNvPr id="3" name="Pladsholder til indhold 2">
            <a:extLst>
              <a:ext uri="{FF2B5EF4-FFF2-40B4-BE49-F238E27FC236}">
                <a16:creationId xmlns:a16="http://schemas.microsoft.com/office/drawing/2014/main" id="{FB9C0960-A761-308F-7136-D2DD976198CE}"/>
              </a:ext>
            </a:extLst>
          </p:cNvPr>
          <p:cNvSpPr>
            <a:spLocks noGrp="1"/>
          </p:cNvSpPr>
          <p:nvPr>
            <p:ph sz="half" idx="1"/>
          </p:nvPr>
        </p:nvSpPr>
        <p:spPr>
          <a:xfrm>
            <a:off x="838200" y="1127384"/>
            <a:ext cx="5572432" cy="4486275"/>
          </a:xfrm>
        </p:spPr>
        <p:txBody>
          <a:bodyPr>
            <a:noAutofit/>
          </a:bodyPr>
          <a:lstStyle/>
          <a:p>
            <a:r>
              <a:rPr lang="da-DK" sz="2400" i="0" u="none" strike="noStrike" baseline="0" dirty="0">
                <a:solidFill>
                  <a:srgbClr val="221E1F"/>
                </a:solidFill>
              </a:rPr>
              <a:t>Inddragelse af medarbejderne i beslutninger, opgaveløsning og spørgsmål om arbejdsmiljø og trivsel </a:t>
            </a:r>
            <a:r>
              <a:rPr lang="da-DK" sz="2400" dirty="0">
                <a:solidFill>
                  <a:srgbClr val="221E1F"/>
                </a:solidFill>
              </a:rPr>
              <a:t>giver større </a:t>
            </a:r>
            <a:r>
              <a:rPr lang="da-DK" sz="2400" b="1" i="0" u="none" strike="noStrike" baseline="0" dirty="0">
                <a:solidFill>
                  <a:srgbClr val="221E1F"/>
                </a:solidFill>
              </a:rPr>
              <a:t>ejerskab og ansvarsfølelse </a:t>
            </a:r>
            <a:r>
              <a:rPr lang="da-DK" sz="2400" i="0" u="none" strike="noStrike" baseline="0" dirty="0">
                <a:solidFill>
                  <a:srgbClr val="221E1F"/>
                </a:solidFill>
              </a:rPr>
              <a:t>hos de ansatte.</a:t>
            </a:r>
            <a:endParaRPr lang="da-DK" sz="2400" b="0" i="0" u="none" strike="noStrike" baseline="0" dirty="0">
              <a:solidFill>
                <a:srgbClr val="000000"/>
              </a:solidFill>
              <a:latin typeface="Gotham Narrow Bold"/>
            </a:endParaRPr>
          </a:p>
          <a:p>
            <a:r>
              <a:rPr lang="da-DK" sz="2400" i="0" u="none" strike="noStrike" baseline="0" dirty="0">
                <a:solidFill>
                  <a:srgbClr val="221E1F"/>
                </a:solidFill>
              </a:rPr>
              <a:t>De fleste ledere skal både lede opad og nedad. Erfaringerne er forskellige. Nogen synes det er meget tidskrævende at lede opad. Sørg for </a:t>
            </a:r>
            <a:r>
              <a:rPr lang="da-DK" sz="2400" b="1" i="0" u="none" strike="noStrike" baseline="0" dirty="0">
                <a:solidFill>
                  <a:srgbClr val="221E1F"/>
                </a:solidFill>
              </a:rPr>
              <a:t>forventningsafstemning</a:t>
            </a:r>
            <a:r>
              <a:rPr lang="da-DK" sz="2400" i="0" u="none" strike="noStrike" baseline="0" dirty="0">
                <a:solidFill>
                  <a:srgbClr val="221E1F"/>
                </a:solidFill>
              </a:rPr>
              <a:t>.</a:t>
            </a:r>
          </a:p>
          <a:p>
            <a:r>
              <a:rPr lang="da-DK" sz="2400" i="0" u="none" strike="noStrike" baseline="0" dirty="0">
                <a:solidFill>
                  <a:srgbClr val="221E1F"/>
                </a:solidFill>
              </a:rPr>
              <a:t>Ledere prioriterer at sparre med andre ledere på tværs for at højne kvaliteten af deres egen ledelse og udvikle organisationen. </a:t>
            </a:r>
            <a:r>
              <a:rPr lang="da-DK" sz="2400" b="1" i="0" u="none" strike="noStrike" baseline="0" dirty="0">
                <a:solidFill>
                  <a:srgbClr val="221E1F"/>
                </a:solidFill>
              </a:rPr>
              <a:t>Find det rigtige netværk </a:t>
            </a:r>
            <a:r>
              <a:rPr lang="da-DK" sz="2400" i="0" u="none" strike="noStrike" baseline="0" dirty="0">
                <a:solidFill>
                  <a:srgbClr val="221E1F"/>
                </a:solidFill>
              </a:rPr>
              <a:t>til at få hjælp og sparring   </a:t>
            </a:r>
            <a:endParaRPr lang="da-DK" sz="2400" dirty="0"/>
          </a:p>
        </p:txBody>
      </p:sp>
      <p:sp>
        <p:nvSpPr>
          <p:cNvPr id="4" name="Pladsholder til indhold 3">
            <a:extLst>
              <a:ext uri="{FF2B5EF4-FFF2-40B4-BE49-F238E27FC236}">
                <a16:creationId xmlns:a16="http://schemas.microsoft.com/office/drawing/2014/main" id="{510A8305-0333-490B-532F-5A1CD597F35B}"/>
              </a:ext>
            </a:extLst>
          </p:cNvPr>
          <p:cNvSpPr>
            <a:spLocks noGrp="1"/>
          </p:cNvSpPr>
          <p:nvPr>
            <p:ph sz="half" idx="2"/>
          </p:nvPr>
        </p:nvSpPr>
        <p:spPr>
          <a:xfrm>
            <a:off x="6644149" y="1127383"/>
            <a:ext cx="5181600" cy="4486275"/>
          </a:xfrm>
        </p:spPr>
        <p:txBody>
          <a:bodyPr>
            <a:normAutofit/>
          </a:bodyPr>
          <a:lstStyle/>
          <a:p>
            <a:r>
              <a:rPr lang="da-DK" sz="2400" i="0" u="none" strike="noStrike" baseline="0" dirty="0">
                <a:solidFill>
                  <a:srgbClr val="221E1F"/>
                </a:solidFill>
              </a:rPr>
              <a:t>Lederne siger, de har et stort beslutningsmæssigt råderum, der dog udfordres af et snævert økonomisk råderum. </a:t>
            </a:r>
            <a:r>
              <a:rPr lang="da-DK" sz="2400" b="1" dirty="0">
                <a:solidFill>
                  <a:srgbClr val="221E1F"/>
                </a:solidFill>
              </a:rPr>
              <a:t>Få klarhed over eget råderum.</a:t>
            </a:r>
            <a:endParaRPr lang="da-DK" sz="2400" b="1" i="0" u="none" strike="noStrike" baseline="0" dirty="0">
              <a:solidFill>
                <a:srgbClr val="221E1F"/>
              </a:solidFill>
            </a:endParaRPr>
          </a:p>
          <a:p>
            <a:pPr>
              <a:lnSpc>
                <a:spcPct val="110000"/>
              </a:lnSpc>
            </a:pPr>
            <a:r>
              <a:rPr lang="da-DK" sz="2400" i="0" u="none" strike="noStrike" baseline="0" dirty="0">
                <a:solidFill>
                  <a:srgbClr val="221E1F"/>
                </a:solidFill>
              </a:rPr>
              <a:t>Lederne har stort råderum indenfor udvikling og innovation, men udfordres i praksis af et snævert </a:t>
            </a:r>
            <a:r>
              <a:rPr lang="da-DK" sz="2400" b="1" i="0" u="none" strike="noStrike" baseline="0" dirty="0">
                <a:solidFill>
                  <a:srgbClr val="221E1F"/>
                </a:solidFill>
              </a:rPr>
              <a:t>tidsmæssigt råderum </a:t>
            </a:r>
            <a:r>
              <a:rPr lang="da-DK" sz="2400" i="0" u="none" strike="noStrike" baseline="0" dirty="0">
                <a:solidFill>
                  <a:srgbClr val="221E1F"/>
                </a:solidFill>
              </a:rPr>
              <a:t>og af, at den øverste ledelse reelt beslutter, hvad der skal ske.</a:t>
            </a:r>
            <a:endParaRPr lang="da-DK" sz="4800" dirty="0"/>
          </a:p>
        </p:txBody>
      </p:sp>
      <p:sp>
        <p:nvSpPr>
          <p:cNvPr id="5" name="Pladsholder til sidefod 4">
            <a:extLst>
              <a:ext uri="{FF2B5EF4-FFF2-40B4-BE49-F238E27FC236}">
                <a16:creationId xmlns:a16="http://schemas.microsoft.com/office/drawing/2014/main" id="{3B232CA8-4DAB-F8E6-A65F-91A2B64CC155}"/>
              </a:ext>
            </a:extLst>
          </p:cNvPr>
          <p:cNvSpPr>
            <a:spLocks noGrp="1"/>
          </p:cNvSpPr>
          <p:nvPr>
            <p:ph type="ftr" sz="quarter" idx="11"/>
          </p:nvPr>
        </p:nvSpPr>
        <p:spPr/>
        <p:txBody>
          <a:bodyPr/>
          <a:lstStyle/>
          <a:p>
            <a:r>
              <a:rPr lang="en-US" dirty="0"/>
              <a:t>TÆNKETANKEN MANDAG MORGEN</a:t>
            </a:r>
          </a:p>
        </p:txBody>
      </p:sp>
      <p:sp>
        <p:nvSpPr>
          <p:cNvPr id="6" name="Pladsholder til slidenummer 5">
            <a:extLst>
              <a:ext uri="{FF2B5EF4-FFF2-40B4-BE49-F238E27FC236}">
                <a16:creationId xmlns:a16="http://schemas.microsoft.com/office/drawing/2014/main" id="{238C225A-FCBC-061D-C89A-28FCDAEBEDE9}"/>
              </a:ext>
            </a:extLst>
          </p:cNvPr>
          <p:cNvSpPr>
            <a:spLocks noGrp="1"/>
          </p:cNvSpPr>
          <p:nvPr>
            <p:ph type="sldNum" sz="quarter" idx="12"/>
          </p:nvPr>
        </p:nvSpPr>
        <p:spPr/>
        <p:txBody>
          <a:bodyPr/>
          <a:lstStyle/>
          <a:p>
            <a:fld id="{27CE633F-9882-4A5C-83A2-1109D0C73261}" type="slidenum">
              <a:rPr lang="en-US" smtClean="0"/>
              <a:t>17</a:t>
            </a:fld>
            <a:endParaRPr lang="en-US" dirty="0"/>
          </a:p>
        </p:txBody>
      </p:sp>
    </p:spTree>
    <p:extLst>
      <p:ext uri="{BB962C8B-B14F-4D97-AF65-F5344CB8AC3E}">
        <p14:creationId xmlns:p14="http://schemas.microsoft.com/office/powerpoint/2010/main" val="3043435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6DEFC13-EC07-7901-AD75-C4C51897446D}"/>
              </a:ext>
            </a:extLst>
          </p:cNvPr>
          <p:cNvSpPr>
            <a:spLocks noGrp="1"/>
          </p:cNvSpPr>
          <p:nvPr>
            <p:ph type="title"/>
          </p:nvPr>
        </p:nvSpPr>
        <p:spPr>
          <a:xfrm>
            <a:off x="5968182" y="88451"/>
            <a:ext cx="4434720" cy="1347059"/>
          </a:xfrm>
        </p:spPr>
        <p:txBody>
          <a:bodyPr anchor="b">
            <a:normAutofit fontScale="90000"/>
          </a:bodyPr>
          <a:lstStyle/>
          <a:p>
            <a:r>
              <a:rPr lang="da-DK" sz="4600" dirty="0"/>
              <a:t>Ledelsesbilledet 2030 realiteterne</a:t>
            </a:r>
          </a:p>
        </p:txBody>
      </p:sp>
      <p:sp>
        <p:nvSpPr>
          <p:cNvPr id="18" name="Rectangle 17">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Billede 10">
            <a:extLst>
              <a:ext uri="{FF2B5EF4-FFF2-40B4-BE49-F238E27FC236}">
                <a16:creationId xmlns:a16="http://schemas.microsoft.com/office/drawing/2014/main" id="{6D70CAEB-D3B2-D637-7E85-FACC07EC58B3}"/>
              </a:ext>
            </a:extLst>
          </p:cNvPr>
          <p:cNvPicPr>
            <a:picLocks noChangeAspect="1"/>
          </p:cNvPicPr>
          <p:nvPr/>
        </p:nvPicPr>
        <p:blipFill>
          <a:blip r:embed="rId2"/>
          <a:srcRect t="3471" r="2" b="2"/>
          <a:stretch/>
        </p:blipFill>
        <p:spPr>
          <a:xfrm>
            <a:off x="279143" y="299508"/>
            <a:ext cx="5221625" cy="3010397"/>
          </a:xfrm>
          <a:prstGeom prst="rect">
            <a:avLst/>
          </a:prstGeom>
        </p:spPr>
      </p:pic>
      <p:sp>
        <p:nvSpPr>
          <p:cNvPr id="7" name="Pladsholder til indhold 6">
            <a:extLst>
              <a:ext uri="{FF2B5EF4-FFF2-40B4-BE49-F238E27FC236}">
                <a16:creationId xmlns:a16="http://schemas.microsoft.com/office/drawing/2014/main" id="{378690C3-A1F6-24CE-C881-D277CA6A01B4}"/>
              </a:ext>
            </a:extLst>
          </p:cNvPr>
          <p:cNvSpPr>
            <a:spLocks noGrp="1"/>
          </p:cNvSpPr>
          <p:nvPr>
            <p:ph idx="1"/>
          </p:nvPr>
        </p:nvSpPr>
        <p:spPr>
          <a:xfrm>
            <a:off x="5925279" y="1378814"/>
            <a:ext cx="5370642" cy="5073485"/>
          </a:xfrm>
        </p:spPr>
        <p:txBody>
          <a:bodyPr anchor="t">
            <a:normAutofit lnSpcReduction="10000"/>
          </a:bodyPr>
          <a:lstStyle/>
          <a:p>
            <a:pPr marL="342900" lvl="0" indent="-342900">
              <a:spcAft>
                <a:spcPts val="800"/>
              </a:spcAft>
              <a:buSzPts val="1000"/>
              <a:buFont typeface="Symbol" panose="05050102010706020507" pitchFamily="18" charset="2"/>
              <a:buChar char=""/>
              <a:tabLst>
                <a:tab pos="457200" algn="l"/>
              </a:tabLst>
            </a:pPr>
            <a:r>
              <a:rPr lang="da-DK" sz="2000" kern="100" dirty="0">
                <a:effectLst/>
                <a:ea typeface="Aptos" panose="020B0004020202020204" pitchFamily="34" charset="0"/>
                <a:cs typeface="Times New Roman" panose="02020603050405020304" pitchFamily="18" charset="0"/>
              </a:rPr>
              <a:t>Den offentlige sektor vil frem mod 2030 opleve en vedvarende mangel på arbejdskraft, særligt inden for ældrepleje, sundhed og skoler. </a:t>
            </a:r>
          </a:p>
          <a:p>
            <a:pPr marL="342900" lvl="0" indent="-342900">
              <a:spcAft>
                <a:spcPts val="800"/>
              </a:spcAft>
              <a:buSzPts val="1000"/>
              <a:buFont typeface="Symbol" panose="05050102010706020507" pitchFamily="18" charset="2"/>
              <a:buChar char=""/>
              <a:tabLst>
                <a:tab pos="457200" algn="l"/>
              </a:tabLst>
            </a:pPr>
            <a:r>
              <a:rPr lang="da-DK" sz="2000" dirty="0"/>
              <a:t>Fremtidens medarbejdere vil efterspørge fleksible arbejdsvilkår, og der vil være større fokus på individuelle behov, både med hensyn til arbejdstid og faglig udvikling. Lederne må skabe attraktive arbejdspladser, der kan imødekomme disse krav​.</a:t>
            </a:r>
            <a:endParaRPr lang="da-DK" sz="2000" kern="100" dirty="0">
              <a:effectLst/>
              <a:ea typeface="Aptos" panose="020B0004020202020204" pitchFamily="34" charset="0"/>
              <a:cs typeface="Times New Roman" panose="02020603050405020304" pitchFamily="18" charset="0"/>
            </a:endParaRPr>
          </a:p>
          <a:p>
            <a:pPr marL="342900" lvl="0" indent="-342900">
              <a:spcAft>
                <a:spcPts val="800"/>
              </a:spcAft>
              <a:buSzPts val="1000"/>
              <a:buFont typeface="Symbol" panose="05050102010706020507" pitchFamily="18" charset="2"/>
              <a:buChar char=""/>
              <a:tabLst>
                <a:tab pos="457200" algn="l"/>
              </a:tabLst>
            </a:pPr>
            <a:r>
              <a:rPr lang="da-DK" sz="2000" kern="100" dirty="0">
                <a:effectLst/>
                <a:ea typeface="Aptos" panose="020B0004020202020204" pitchFamily="34" charset="0"/>
                <a:cs typeface="Times New Roman" panose="02020603050405020304" pitchFamily="18" charset="0"/>
              </a:rPr>
              <a:t>En stor andel af de ansatte arbejder på deltid, hvilket skaber et pres på rekruttering og fastholdelse. Arbejdstiden er faldet i flere offentlige sektorer</a:t>
            </a:r>
            <a:r>
              <a:rPr lang="da-DK" sz="2000" kern="100" dirty="0">
                <a:ea typeface="Aptos" panose="020B0004020202020204" pitchFamily="34" charset="0"/>
                <a:cs typeface="Times New Roman" panose="02020603050405020304" pitchFamily="18" charset="0"/>
              </a:rPr>
              <a:t> </a:t>
            </a:r>
            <a:r>
              <a:rPr lang="da-DK" sz="2000" kern="100" dirty="0">
                <a:effectLst/>
                <a:ea typeface="Aptos" panose="020B0004020202020204" pitchFamily="34" charset="0"/>
                <a:cs typeface="Times New Roman" panose="02020603050405020304" pitchFamily="18" charset="0"/>
              </a:rPr>
              <a:t>i løbet af de seneste år.</a:t>
            </a:r>
          </a:p>
          <a:p>
            <a:pPr marL="342900" lvl="0" indent="-342900">
              <a:spcAft>
                <a:spcPts val="800"/>
              </a:spcAft>
              <a:buSzPts val="1000"/>
              <a:buFont typeface="Symbol" panose="05050102010706020507" pitchFamily="18" charset="2"/>
              <a:buChar char=""/>
              <a:tabLst>
                <a:tab pos="457200" algn="l"/>
              </a:tabLst>
            </a:pPr>
            <a:r>
              <a:rPr lang="da-DK" sz="2000" kern="100" dirty="0">
                <a:ea typeface="Aptos" panose="020B0004020202020204" pitchFamily="34" charset="0"/>
                <a:cs typeface="Times New Roman" panose="02020603050405020304" pitchFamily="18" charset="0"/>
              </a:rPr>
              <a:t>Der vil være et større årgange af offentligt ansatte, som går på pension i de kommende år. Vigtigt derfor at finde løsninger på at fastholde den del af arbejdskraften.</a:t>
            </a:r>
            <a:endParaRPr lang="da-DK" sz="2000" kern="100" dirty="0">
              <a:effectLst/>
              <a:ea typeface="Aptos" panose="020B0004020202020204" pitchFamily="34"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12" name="Billede 11">
            <a:extLst>
              <a:ext uri="{FF2B5EF4-FFF2-40B4-BE49-F238E27FC236}">
                <a16:creationId xmlns:a16="http://schemas.microsoft.com/office/drawing/2014/main" id="{9E918C78-3DDC-C6D6-C447-A154CFDACDE5}"/>
              </a:ext>
            </a:extLst>
          </p:cNvPr>
          <p:cNvPicPr>
            <a:picLocks noChangeAspect="1"/>
          </p:cNvPicPr>
          <p:nvPr/>
        </p:nvPicPr>
        <p:blipFill>
          <a:blip r:embed="rId3"/>
          <a:stretch>
            <a:fillRect/>
          </a:stretch>
        </p:blipFill>
        <p:spPr>
          <a:xfrm>
            <a:off x="279143" y="3369446"/>
            <a:ext cx="5221624" cy="3384813"/>
          </a:xfrm>
          <a:prstGeom prst="rect">
            <a:avLst/>
          </a:prstGeom>
        </p:spPr>
      </p:pic>
      <p:sp>
        <p:nvSpPr>
          <p:cNvPr id="13" name="Pladsholder til sidefod 12">
            <a:extLst>
              <a:ext uri="{FF2B5EF4-FFF2-40B4-BE49-F238E27FC236}">
                <a16:creationId xmlns:a16="http://schemas.microsoft.com/office/drawing/2014/main" id="{657718BC-C955-2770-D6E4-05460893F090}"/>
              </a:ext>
            </a:extLst>
          </p:cNvPr>
          <p:cNvSpPr>
            <a:spLocks noGrp="1"/>
          </p:cNvSpPr>
          <p:nvPr>
            <p:ph type="ftr" sz="quarter" idx="11"/>
          </p:nvPr>
        </p:nvSpPr>
        <p:spPr/>
        <p:txBody>
          <a:bodyPr/>
          <a:lstStyle/>
          <a:p>
            <a:r>
              <a:rPr lang="en-US" dirty="0"/>
              <a:t>TÆNKETANKEN MANDAG MORGEN</a:t>
            </a:r>
          </a:p>
        </p:txBody>
      </p:sp>
      <p:sp>
        <p:nvSpPr>
          <p:cNvPr id="14" name="Pladsholder til slidenummer 13">
            <a:extLst>
              <a:ext uri="{FF2B5EF4-FFF2-40B4-BE49-F238E27FC236}">
                <a16:creationId xmlns:a16="http://schemas.microsoft.com/office/drawing/2014/main" id="{892CDF1D-48E8-39C1-90DA-C609F11BB6EF}"/>
              </a:ext>
            </a:extLst>
          </p:cNvPr>
          <p:cNvSpPr>
            <a:spLocks noGrp="1"/>
          </p:cNvSpPr>
          <p:nvPr>
            <p:ph type="sldNum" sz="quarter" idx="12"/>
          </p:nvPr>
        </p:nvSpPr>
        <p:spPr/>
        <p:txBody>
          <a:bodyPr/>
          <a:lstStyle/>
          <a:p>
            <a:fld id="{27CE633F-9882-4A5C-83A2-1109D0C73261}" type="slidenum">
              <a:rPr lang="en-US" smtClean="0"/>
              <a:t>18</a:t>
            </a:fld>
            <a:endParaRPr lang="en-US" dirty="0"/>
          </a:p>
        </p:txBody>
      </p:sp>
    </p:spTree>
    <p:extLst>
      <p:ext uri="{BB962C8B-B14F-4D97-AF65-F5344CB8AC3E}">
        <p14:creationId xmlns:p14="http://schemas.microsoft.com/office/powerpoint/2010/main" val="108338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183374-6C2D-2804-A71A-7BAEC6DF347E}"/>
              </a:ext>
            </a:extLst>
          </p:cNvPr>
          <p:cNvSpPr>
            <a:spLocks noGrp="1"/>
          </p:cNvSpPr>
          <p:nvPr>
            <p:ph type="title"/>
          </p:nvPr>
        </p:nvSpPr>
        <p:spPr>
          <a:xfrm>
            <a:off x="838200" y="178312"/>
            <a:ext cx="10515600" cy="1325563"/>
          </a:xfrm>
        </p:spPr>
        <p:txBody>
          <a:bodyPr>
            <a:normAutofit fontScale="90000"/>
          </a:bodyPr>
          <a:lstStyle/>
          <a:p>
            <a:r>
              <a:rPr lang="da-DK" dirty="0"/>
              <a:t>Analyse: 2030 ledelsesbilledet – strukturelle forandringer påkrævet</a:t>
            </a:r>
          </a:p>
        </p:txBody>
      </p:sp>
      <p:sp>
        <p:nvSpPr>
          <p:cNvPr id="3" name="Pladsholder til indhold 2">
            <a:extLst>
              <a:ext uri="{FF2B5EF4-FFF2-40B4-BE49-F238E27FC236}">
                <a16:creationId xmlns:a16="http://schemas.microsoft.com/office/drawing/2014/main" id="{E05353D7-F220-34C0-4672-19BED62702EA}"/>
              </a:ext>
            </a:extLst>
          </p:cNvPr>
          <p:cNvSpPr>
            <a:spLocks noGrp="1"/>
          </p:cNvSpPr>
          <p:nvPr>
            <p:ph idx="1"/>
          </p:nvPr>
        </p:nvSpPr>
        <p:spPr>
          <a:xfrm>
            <a:off x="838200" y="1503875"/>
            <a:ext cx="10515600" cy="4847764"/>
          </a:xfrm>
        </p:spPr>
        <p:txBody>
          <a:bodyPr>
            <a:normAutofit fontScale="92500" lnSpcReduction="20000"/>
          </a:bodyPr>
          <a:lstStyle/>
          <a:p>
            <a:pPr>
              <a:lnSpc>
                <a:spcPct val="115000"/>
              </a:lnSpc>
              <a:spcAft>
                <a:spcPts val="800"/>
              </a:spcAft>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Når vi ser frem mod 2030, står det klart, at offentlige ledere vil skulle træde ud af rollen som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brandslukkere og i højere grad blive strategiske innovatorer</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 der ikke kun reagerer på problemer, men også proaktivt skaber nye muligheder. Den transition kræver, at ledere får den nødvendige tid og støtte til at udfolde deres kreative potentiale. </a:t>
            </a:r>
          </a:p>
          <a:p>
            <a:pPr>
              <a:lnSpc>
                <a:spcPct val="115000"/>
              </a:lnSpc>
              <a:spcAft>
                <a:spcPts val="800"/>
              </a:spcAft>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Hvis fremtidens offentlige ledere skal kunne opfylde deres rolle som innovatorer, skal organisationerne rundt om dem også ændres. Der skal skabes plads til, at de kan tænke langsigtet. Her spiller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ledelseskultur, organisatorisk struktur og politisk forståelse en afgørende rolle</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a:t>
            </a:r>
          </a:p>
          <a:p>
            <a:pPr>
              <a:lnSpc>
                <a:spcPct val="115000"/>
              </a:lnSpc>
              <a:spcAft>
                <a:spcPts val="800"/>
              </a:spcAft>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De ad hoc-løsninger, som dagens frontlinjeledere udvikler under pres, skal ses som grundstenen for mere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systematisk og bæredygtig innovation </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i fremtiden. Den udvikling kræver dog, at ledere også bliver bedre til at dele deres erfaringer og løsninger, så de kan inspirere og understøtte andre i lignende situationer.</a:t>
            </a:r>
          </a:p>
          <a:p>
            <a:endParaRPr lang="da-DK" dirty="0"/>
          </a:p>
        </p:txBody>
      </p:sp>
      <p:sp>
        <p:nvSpPr>
          <p:cNvPr id="4" name="Pladsholder til sidefod 3">
            <a:extLst>
              <a:ext uri="{FF2B5EF4-FFF2-40B4-BE49-F238E27FC236}">
                <a16:creationId xmlns:a16="http://schemas.microsoft.com/office/drawing/2014/main" id="{9EE8DE16-F306-4573-14AC-AF6BB0C408F9}"/>
              </a:ext>
            </a:extLst>
          </p:cNvPr>
          <p:cNvSpPr>
            <a:spLocks noGrp="1"/>
          </p:cNvSpPr>
          <p:nvPr>
            <p:ph type="ftr" sz="quarter" idx="11"/>
          </p:nvPr>
        </p:nvSpPr>
        <p:spPr/>
        <p:txBody>
          <a:bodyPr/>
          <a:lstStyle/>
          <a:p>
            <a:r>
              <a:rPr lang="en-US" dirty="0"/>
              <a:t>TÆNKETANKEN MANDAG MORGEN</a:t>
            </a:r>
          </a:p>
        </p:txBody>
      </p:sp>
      <p:sp>
        <p:nvSpPr>
          <p:cNvPr id="5" name="Pladsholder til slidenummer 4">
            <a:extLst>
              <a:ext uri="{FF2B5EF4-FFF2-40B4-BE49-F238E27FC236}">
                <a16:creationId xmlns:a16="http://schemas.microsoft.com/office/drawing/2014/main" id="{65331971-AA34-568C-B218-914D27D5549C}"/>
              </a:ext>
            </a:extLst>
          </p:cNvPr>
          <p:cNvSpPr>
            <a:spLocks noGrp="1"/>
          </p:cNvSpPr>
          <p:nvPr>
            <p:ph type="sldNum" sz="quarter" idx="12"/>
          </p:nvPr>
        </p:nvSpPr>
        <p:spPr/>
        <p:txBody>
          <a:bodyPr/>
          <a:lstStyle/>
          <a:p>
            <a:fld id="{27CE633F-9882-4A5C-83A2-1109D0C73261}" type="slidenum">
              <a:rPr lang="en-US" smtClean="0"/>
              <a:t>19</a:t>
            </a:fld>
            <a:endParaRPr lang="en-US" dirty="0"/>
          </a:p>
        </p:txBody>
      </p:sp>
    </p:spTree>
    <p:extLst>
      <p:ext uri="{BB962C8B-B14F-4D97-AF65-F5344CB8AC3E}">
        <p14:creationId xmlns:p14="http://schemas.microsoft.com/office/powerpoint/2010/main" val="417271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07B665-9819-BE05-9BA3-F6D907166DE0}"/>
              </a:ext>
            </a:extLst>
          </p:cNvPr>
          <p:cNvSpPr>
            <a:spLocks noGrp="1"/>
          </p:cNvSpPr>
          <p:nvPr>
            <p:ph type="title"/>
          </p:nvPr>
        </p:nvSpPr>
        <p:spPr/>
        <p:txBody>
          <a:bodyPr>
            <a:normAutofit fontScale="90000"/>
          </a:bodyPr>
          <a:lstStyle/>
          <a:p>
            <a:r>
              <a:rPr lang="da-DK" dirty="0"/>
              <a:t>Analyse: 2030 ledelsesbilledet – strukturelle forandringer påkrævet/2</a:t>
            </a:r>
          </a:p>
        </p:txBody>
      </p:sp>
      <p:sp>
        <p:nvSpPr>
          <p:cNvPr id="3" name="Pladsholder til indhold 2">
            <a:extLst>
              <a:ext uri="{FF2B5EF4-FFF2-40B4-BE49-F238E27FC236}">
                <a16:creationId xmlns:a16="http://schemas.microsoft.com/office/drawing/2014/main" id="{A5E1CC8A-FDC3-2068-F054-61B1388B9F9B}"/>
              </a:ext>
            </a:extLst>
          </p:cNvPr>
          <p:cNvSpPr>
            <a:spLocks noGrp="1"/>
          </p:cNvSpPr>
          <p:nvPr>
            <p:ph idx="1"/>
          </p:nvPr>
        </p:nvSpPr>
        <p:spPr/>
        <p:txBody>
          <a:bodyPr>
            <a:normAutofit fontScale="92500" lnSpcReduction="20000"/>
          </a:bodyPr>
          <a:lstStyle/>
          <a:p>
            <a:pPr>
              <a:lnSpc>
                <a:spcPct val="115000"/>
              </a:lnSpc>
              <a:spcAft>
                <a:spcPts val="800"/>
              </a:spcAft>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Lederne skal kunne balancere mellem at være meget mere nærværende ‘på gulvet’ i deres institutioner og afdelinger, skabe inklusion og være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uddelegerende og samtidig i stand til at være i kontrol</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 finde nye og mere individuelle løsninger og leve op til borgernes stigende forventninger. </a:t>
            </a:r>
          </a:p>
          <a:p>
            <a:pPr>
              <a:lnSpc>
                <a:spcPct val="115000"/>
              </a:lnSpc>
              <a:spcAft>
                <a:spcPts val="800"/>
              </a:spcAft>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Det indebærer en endnu større evne til at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arbejde på tværs af organisatoriske siloer</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 skabe synergier mellem forskellige fagområder og udnytte digitale værktøjer til at forbedre effektiviteten uden at gå på kompromis med kvaliteten.</a:t>
            </a:r>
          </a:p>
          <a:p>
            <a:pPr>
              <a:lnSpc>
                <a:spcPct val="115000"/>
              </a:lnSpc>
              <a:spcAft>
                <a:spcPts val="800"/>
              </a:spcAft>
            </a:pPr>
            <a:r>
              <a:rPr lang="da-DK" sz="2400" kern="100" dirty="0">
                <a:effectLst/>
                <a:latin typeface="Aptos" panose="020B0004020202020204" pitchFamily="34" charset="0"/>
                <a:ea typeface="Aptos" panose="020B0004020202020204" pitchFamily="34" charset="0"/>
                <a:cs typeface="Times New Roman" panose="02020603050405020304" pitchFamily="18" charset="0"/>
              </a:rPr>
              <a:t>Ledelse i det offentlige bliver i stigende grad en </a:t>
            </a:r>
            <a:r>
              <a:rPr lang="da-DK" sz="2400" b="1" kern="100" dirty="0">
                <a:effectLst/>
                <a:latin typeface="Aptos" panose="020B0004020202020204" pitchFamily="34" charset="0"/>
                <a:ea typeface="Aptos" panose="020B0004020202020204" pitchFamily="34" charset="0"/>
                <a:cs typeface="Times New Roman" panose="02020603050405020304" pitchFamily="18" charset="0"/>
              </a:rPr>
              <a:t>balancekunst</a:t>
            </a:r>
            <a:r>
              <a:rPr lang="da-DK" sz="2400" kern="100" dirty="0">
                <a:effectLst/>
                <a:latin typeface="Aptos" panose="020B0004020202020204" pitchFamily="34" charset="0"/>
                <a:ea typeface="Aptos" panose="020B0004020202020204" pitchFamily="34" charset="0"/>
                <a:cs typeface="Times New Roman" panose="02020603050405020304" pitchFamily="18" charset="0"/>
              </a:rPr>
              <a:t> – hvor håndværket i dag handler om at sikre, at systemet ikke bryder sammen, mens kunststykket frem mod 2030 vil være at finde nye måder at udvikle systemet på, selv når ressourcerne er knappe og borgernes forventninger stigende.</a:t>
            </a:r>
          </a:p>
          <a:p>
            <a:endParaRPr lang="da-DK" dirty="0"/>
          </a:p>
        </p:txBody>
      </p:sp>
      <p:sp>
        <p:nvSpPr>
          <p:cNvPr id="4" name="Pladsholder til sidefod 3">
            <a:extLst>
              <a:ext uri="{FF2B5EF4-FFF2-40B4-BE49-F238E27FC236}">
                <a16:creationId xmlns:a16="http://schemas.microsoft.com/office/drawing/2014/main" id="{9160EB59-4E52-CA11-4BDA-3632E7373B70}"/>
              </a:ext>
            </a:extLst>
          </p:cNvPr>
          <p:cNvSpPr>
            <a:spLocks noGrp="1"/>
          </p:cNvSpPr>
          <p:nvPr>
            <p:ph type="ftr" sz="quarter" idx="11"/>
          </p:nvPr>
        </p:nvSpPr>
        <p:spPr/>
        <p:txBody>
          <a:bodyPr/>
          <a:lstStyle/>
          <a:p>
            <a:r>
              <a:rPr lang="en-US" dirty="0"/>
              <a:t>TÆNKETANKEN MANDAG MORGEN</a:t>
            </a:r>
          </a:p>
        </p:txBody>
      </p:sp>
      <p:sp>
        <p:nvSpPr>
          <p:cNvPr id="5" name="Pladsholder til slidenummer 4">
            <a:extLst>
              <a:ext uri="{FF2B5EF4-FFF2-40B4-BE49-F238E27FC236}">
                <a16:creationId xmlns:a16="http://schemas.microsoft.com/office/drawing/2014/main" id="{FB435A2B-227F-D232-1888-85E51A6ADD83}"/>
              </a:ext>
            </a:extLst>
          </p:cNvPr>
          <p:cNvSpPr>
            <a:spLocks noGrp="1"/>
          </p:cNvSpPr>
          <p:nvPr>
            <p:ph type="sldNum" sz="quarter" idx="12"/>
          </p:nvPr>
        </p:nvSpPr>
        <p:spPr/>
        <p:txBody>
          <a:bodyPr/>
          <a:lstStyle/>
          <a:p>
            <a:fld id="{27CE633F-9882-4A5C-83A2-1109D0C73261}" type="slidenum">
              <a:rPr lang="en-US" smtClean="0"/>
              <a:t>20</a:t>
            </a:fld>
            <a:endParaRPr lang="en-US" dirty="0"/>
          </a:p>
        </p:txBody>
      </p:sp>
    </p:spTree>
    <p:extLst>
      <p:ext uri="{BB962C8B-B14F-4D97-AF65-F5344CB8AC3E}">
        <p14:creationId xmlns:p14="http://schemas.microsoft.com/office/powerpoint/2010/main" val="1334658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5" name="Straight Connector 54">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el 3">
            <a:extLst>
              <a:ext uri="{FF2B5EF4-FFF2-40B4-BE49-F238E27FC236}">
                <a16:creationId xmlns:a16="http://schemas.microsoft.com/office/drawing/2014/main" id="{88674E6F-6144-C072-FA54-63C27935D5EE}"/>
              </a:ext>
            </a:extLst>
          </p:cNvPr>
          <p:cNvSpPr>
            <a:spLocks noGrp="1"/>
          </p:cNvSpPr>
          <p:nvPr>
            <p:ph type="title"/>
          </p:nvPr>
        </p:nvSpPr>
        <p:spPr>
          <a:xfrm>
            <a:off x="457200" y="1598246"/>
            <a:ext cx="4412419" cy="3626217"/>
          </a:xfrm>
        </p:spPr>
        <p:txBody>
          <a:bodyPr vert="horz" lIns="91440" tIns="45720" rIns="91440" bIns="45720" rtlCol="0" anchor="t">
            <a:normAutofit/>
          </a:bodyPr>
          <a:lstStyle/>
          <a:p>
            <a:pPr algn="r"/>
            <a:r>
              <a:rPr lang="da-DK" sz="6600" b="0" i="0" kern="1200" cap="all" baseline="0" dirty="0">
                <a:solidFill>
                  <a:schemeClr val="bg1"/>
                </a:solidFill>
                <a:latin typeface="+mj-lt"/>
                <a:ea typeface="+mj-ea"/>
                <a:cs typeface="+mj-cs"/>
              </a:rPr>
              <a:t>Tak for ordet</a:t>
            </a:r>
          </a:p>
        </p:txBody>
      </p:sp>
      <p:sp>
        <p:nvSpPr>
          <p:cNvPr id="5" name="Pladsholder til tekst 4">
            <a:extLst>
              <a:ext uri="{FF2B5EF4-FFF2-40B4-BE49-F238E27FC236}">
                <a16:creationId xmlns:a16="http://schemas.microsoft.com/office/drawing/2014/main" id="{F81846C0-1C13-DF07-7F0E-B5186BC4B770}"/>
              </a:ext>
            </a:extLst>
          </p:cNvPr>
          <p:cNvSpPr>
            <a:spLocks noGrp="1"/>
          </p:cNvSpPr>
          <p:nvPr>
            <p:ph type="body" idx="1"/>
          </p:nvPr>
        </p:nvSpPr>
        <p:spPr>
          <a:xfrm>
            <a:off x="656350" y="3981868"/>
            <a:ext cx="4412417" cy="1602855"/>
          </a:xfrm>
        </p:spPr>
        <p:txBody>
          <a:bodyPr vert="horz" lIns="91440" tIns="45720" rIns="91440" bIns="45720" rtlCol="0">
            <a:normAutofit/>
          </a:bodyPr>
          <a:lstStyle/>
          <a:p>
            <a:pPr algn="r"/>
            <a:r>
              <a:rPr lang="da-DK" kern="1200" dirty="0">
                <a:solidFill>
                  <a:schemeClr val="bg1"/>
                </a:solidFill>
                <a:latin typeface="+mn-lt"/>
                <a:ea typeface="+mn-ea"/>
                <a:cs typeface="+mn-cs"/>
              </a:rPr>
              <a:t>Vil du gerne vide mere om analyserne om velfærdens frontlinjeledere?</a:t>
            </a:r>
          </a:p>
          <a:p>
            <a:pPr algn="r"/>
            <a:r>
              <a:rPr lang="da-DK" kern="1200" dirty="0">
                <a:solidFill>
                  <a:schemeClr val="bg1"/>
                </a:solidFill>
                <a:latin typeface="+mn-lt"/>
                <a:ea typeface="+mn-ea"/>
                <a:cs typeface="+mn-cs"/>
              </a:rPr>
              <a:t>Skriv til: lk@mm.dk</a:t>
            </a:r>
          </a:p>
        </p:txBody>
      </p:sp>
      <p:sp>
        <p:nvSpPr>
          <p:cNvPr id="59"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solidFill>
            <a:schemeClr val="bg1"/>
          </a:solidFill>
          <a:ln w="603" cap="flat">
            <a:noFill/>
            <a:prstDash val="solid"/>
            <a:miter/>
          </a:ln>
        </p:spPr>
        <p:txBody>
          <a:bodyPr rtlCol="0" anchor="ctr"/>
          <a:lstStyle/>
          <a:p>
            <a:endParaRPr lang="en-US" dirty="0"/>
          </a:p>
        </p:txBody>
      </p:sp>
      <p:cxnSp>
        <p:nvCxnSpPr>
          <p:cNvPr id="61" name="Straight Connector 6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24" name="Graphic 23" descr="Konvolut">
            <a:extLst>
              <a:ext uri="{FF2B5EF4-FFF2-40B4-BE49-F238E27FC236}">
                <a16:creationId xmlns:a16="http://schemas.microsoft.com/office/drawing/2014/main" id="{BFB7B59C-060E-FE6E-EC2F-666434E6706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86926" y="1179215"/>
            <a:ext cx="2232139" cy="2232139"/>
          </a:xfrm>
          <a:prstGeom prst="rect">
            <a:avLst/>
          </a:prstGeom>
        </p:spPr>
      </p:pic>
      <p:sp>
        <p:nvSpPr>
          <p:cNvPr id="63"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pic>
        <p:nvPicPr>
          <p:cNvPr id="7" name="Billede 6">
            <a:extLst>
              <a:ext uri="{FF2B5EF4-FFF2-40B4-BE49-F238E27FC236}">
                <a16:creationId xmlns:a16="http://schemas.microsoft.com/office/drawing/2014/main" id="{95789404-EDED-F9A5-D107-303A9D82EC04}"/>
              </a:ext>
            </a:extLst>
          </p:cNvPr>
          <p:cNvPicPr>
            <a:picLocks noChangeAspect="1"/>
          </p:cNvPicPr>
          <p:nvPr/>
        </p:nvPicPr>
        <p:blipFill>
          <a:blip r:embed="rId4"/>
          <a:stretch>
            <a:fillRect/>
          </a:stretch>
        </p:blipFill>
        <p:spPr>
          <a:xfrm>
            <a:off x="6204432" y="3376878"/>
            <a:ext cx="4513926" cy="3004872"/>
          </a:xfrm>
          <a:prstGeom prst="rect">
            <a:avLst/>
          </a:prstGeom>
        </p:spPr>
      </p:pic>
      <p:sp>
        <p:nvSpPr>
          <p:cNvPr id="8" name="Pladsholder til sidefod 7">
            <a:extLst>
              <a:ext uri="{FF2B5EF4-FFF2-40B4-BE49-F238E27FC236}">
                <a16:creationId xmlns:a16="http://schemas.microsoft.com/office/drawing/2014/main" id="{E8CE8CC7-C7D1-6F03-1732-D93758384F06}"/>
              </a:ext>
            </a:extLst>
          </p:cNvPr>
          <p:cNvSpPr>
            <a:spLocks noGrp="1"/>
          </p:cNvSpPr>
          <p:nvPr>
            <p:ph type="ftr" sz="quarter" idx="11"/>
          </p:nvPr>
        </p:nvSpPr>
        <p:spPr/>
        <p:txBody>
          <a:bodyPr/>
          <a:lstStyle/>
          <a:p>
            <a:r>
              <a:rPr lang="en-US" dirty="0"/>
              <a:t>TÆNKETANKEN MANDAG MORGEN</a:t>
            </a:r>
          </a:p>
        </p:txBody>
      </p:sp>
      <p:sp>
        <p:nvSpPr>
          <p:cNvPr id="9" name="Pladsholder til slidenummer 8">
            <a:extLst>
              <a:ext uri="{FF2B5EF4-FFF2-40B4-BE49-F238E27FC236}">
                <a16:creationId xmlns:a16="http://schemas.microsoft.com/office/drawing/2014/main" id="{2AB14C9A-667D-E93D-6BA3-C658066B020B}"/>
              </a:ext>
            </a:extLst>
          </p:cNvPr>
          <p:cNvSpPr>
            <a:spLocks noGrp="1"/>
          </p:cNvSpPr>
          <p:nvPr>
            <p:ph type="sldNum" sz="quarter" idx="12"/>
          </p:nvPr>
        </p:nvSpPr>
        <p:spPr/>
        <p:txBody>
          <a:bodyPr/>
          <a:lstStyle/>
          <a:p>
            <a:fld id="{27CE633F-9882-4A5C-83A2-1109D0C73261}" type="slidenum">
              <a:rPr lang="en-US" smtClean="0"/>
              <a:t>21</a:t>
            </a:fld>
            <a:endParaRPr lang="en-US" dirty="0"/>
          </a:p>
        </p:txBody>
      </p:sp>
    </p:spTree>
    <p:extLst>
      <p:ext uri="{BB962C8B-B14F-4D97-AF65-F5344CB8AC3E}">
        <p14:creationId xmlns:p14="http://schemas.microsoft.com/office/powerpoint/2010/main" val="1603277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radientVTI">
  <a:themeElements>
    <a:clrScheme name="Office-tema">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Univers">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2377</Words>
  <Application>Microsoft Office PowerPoint</Application>
  <PresentationFormat>Widescreen</PresentationFormat>
  <Paragraphs>146</Paragraphs>
  <Slides>21</Slides>
  <Notes>1</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21</vt:i4>
      </vt:variant>
    </vt:vector>
  </HeadingPairs>
  <TitlesOfParts>
    <vt:vector size="27" baseType="lpstr">
      <vt:lpstr>Aptos</vt:lpstr>
      <vt:lpstr>Arial</vt:lpstr>
      <vt:lpstr>Gill Sans Nova</vt:lpstr>
      <vt:lpstr>Gotham Narrow Bold</vt:lpstr>
      <vt:lpstr>Symbol</vt:lpstr>
      <vt:lpstr>GradientVTI</vt:lpstr>
      <vt:lpstr>Sådan finder lederne i frontlinjen nye veje</vt:lpstr>
      <vt:lpstr>Baggrund</vt:lpstr>
      <vt:lpstr>Frontlinjelederne presses af udfordrende drift og mangel på ressourcer, men finder ofte nye veje med spontan innovation og forandringer med små skridt.  De kæmper med at skabe en positiv kultur med nærværende ledelse og meningsfulde jobs. Og efterlyser forventningsafstemning.  Lederopgaven de kommende år vil kræve organisatoriske og strukturelle forandringer og visionære ledere.</vt:lpstr>
      <vt:lpstr>Manglen på arbejdskraft en strukturel og vedvarende udfordring</vt:lpstr>
      <vt:lpstr>Forandringsagenter og kulturarkitekter</vt:lpstr>
      <vt:lpstr>Trivsel, tillid, fleksibilitet og nærvær </vt:lpstr>
      <vt:lpstr>Det taler frontlinjelederne om:</vt:lpstr>
      <vt:lpstr>Hvad bruger frontlinjelederne deres tid på?</vt:lpstr>
      <vt:lpstr>PowerPoint-præsentation</vt:lpstr>
      <vt:lpstr>PowerPoint-præsentation</vt:lpstr>
      <vt:lpstr>Spontan innovation eller mikroinnovation  som overlevelsesmekanisme </vt:lpstr>
      <vt:lpstr>Fokus på kultur, trivsel og fastholdelse </vt:lpstr>
      <vt:lpstr>Tværgående samarbejde </vt:lpstr>
      <vt:lpstr>18 indsigter BASERET PÅ INTERVIEWS MED NIVEAU 3-LEDERE I KOMMUNER OG REGIONER </vt:lpstr>
      <vt:lpstr>Take away’s fra analysen</vt:lpstr>
      <vt:lpstr>Take away’s fra analysen/ 2</vt:lpstr>
      <vt:lpstr>Take away’s fra analysen/ 3</vt:lpstr>
      <vt:lpstr>Ledelsesbilledet 2030 realiteterne</vt:lpstr>
      <vt:lpstr>Analyse: 2030 ledelsesbilledet – strukturelle forandringer påkrævet</vt:lpstr>
      <vt:lpstr>Analyse: 2030 ledelsesbilledet – strukturelle forandringer påkrævet/2</vt:lpstr>
      <vt:lpstr>Tak for ordet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Lisbeth Knudsen</dc:creator>
  <cp:lastModifiedBy>Helle Kragh</cp:lastModifiedBy>
  <cp:revision>13</cp:revision>
  <dcterms:created xsi:type="dcterms:W3CDTF">2024-09-21T11:14:32Z</dcterms:created>
  <dcterms:modified xsi:type="dcterms:W3CDTF">2024-09-25T07:38:04Z</dcterms:modified>
</cp:coreProperties>
</file>